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4"/>
  </p:notesMasterIdLst>
  <p:sldIdLst>
    <p:sldId id="429" r:id="rId2"/>
    <p:sldId id="324" r:id="rId3"/>
    <p:sldId id="318" r:id="rId4"/>
    <p:sldId id="404" r:id="rId5"/>
    <p:sldId id="438" r:id="rId6"/>
    <p:sldId id="466" r:id="rId7"/>
    <p:sldId id="441" r:id="rId8"/>
    <p:sldId id="471" r:id="rId9"/>
    <p:sldId id="442" r:id="rId10"/>
    <p:sldId id="492" r:id="rId11"/>
    <p:sldId id="495" r:id="rId12"/>
    <p:sldId id="419" r:id="rId13"/>
    <p:sldId id="472" r:id="rId14"/>
    <p:sldId id="474" r:id="rId15"/>
    <p:sldId id="448" r:id="rId16"/>
    <p:sldId id="449" r:id="rId17"/>
    <p:sldId id="475" r:id="rId18"/>
    <p:sldId id="493" r:id="rId19"/>
    <p:sldId id="477" r:id="rId20"/>
    <p:sldId id="494" r:id="rId21"/>
    <p:sldId id="478" r:id="rId22"/>
    <p:sldId id="479" r:id="rId23"/>
    <p:sldId id="489" r:id="rId24"/>
    <p:sldId id="457" r:id="rId25"/>
    <p:sldId id="437" r:id="rId26"/>
    <p:sldId id="460" r:id="rId27"/>
    <p:sldId id="458" r:id="rId28"/>
    <p:sldId id="436" r:id="rId29"/>
    <p:sldId id="435" r:id="rId30"/>
    <p:sldId id="481" r:id="rId31"/>
    <p:sldId id="482" r:id="rId32"/>
    <p:sldId id="480" r:id="rId33"/>
  </p:sldIdLst>
  <p:sldSz cx="4610100" cy="3460750"/>
  <p:notesSz cx="4610100" cy="34607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s School of Business" initials="RSB" lastIdx="40" clrIdx="0"/>
  <p:cmAuthor id="2" name="Microsoft Office User" initials="Office" lastIdx="1" clrIdx="1"/>
  <p:cmAuthor id="3" name="Microsoft Office User" initials="Office [2]" lastIdx="0" clrIdx="2"/>
  <p:cmAuthor id="4" name="Microsoft Office User" initials="Office [3]" lastIdx="1" clrIdx="3"/>
  <p:cmAuthor id="5" name="Microsoft Office User" initials="Office [4]" lastIdx="1" clrIdx="4"/>
  <p:cmAuthor id="6" name="dhreck@gmail.com" initials="d" lastIdx="4"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56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6" autoAdjust="0"/>
    <p:restoredTop sz="94584"/>
  </p:normalViewPr>
  <p:slideViewPr>
    <p:cSldViewPr>
      <p:cViewPr>
        <p:scale>
          <a:sx n="242" d="100"/>
          <a:sy n="242" d="100"/>
        </p:scale>
        <p:origin x="480" y="3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isch\Box\Projects\FATCA\output\Table_passthru_sum_owner_assets_types_2018.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charts!$F$12</c:f>
              <c:strCache>
                <c:ptCount val="1"/>
                <c:pt idx="0">
                  <c:v>share</c:v>
                </c:pt>
              </c:strCache>
            </c:strRef>
          </c:tx>
          <c:spPr>
            <a:solidFill>
              <a:schemeClr val="accent1"/>
            </a:solidFill>
            <a:ln>
              <a:noFill/>
            </a:ln>
            <a:effectLst/>
          </c:spPr>
          <c:invertIfNegative val="0"/>
          <c:cat>
            <c:strRef>
              <c:f>charts!$A$13:$A$19</c:f>
              <c:strCache>
                <c:ptCount val="7"/>
                <c:pt idx="0">
                  <c:v>Corporation</c:v>
                </c:pt>
                <c:pt idx="1">
                  <c:v>Foreign Corp.</c:v>
                </c:pt>
                <c:pt idx="2">
                  <c:v>Trust</c:v>
                </c:pt>
                <c:pt idx="3">
                  <c:v>Tax Exempt</c:v>
                </c:pt>
                <c:pt idx="4">
                  <c:v>Foreign Indiv/Entity</c:v>
                </c:pt>
                <c:pt idx="5">
                  <c:v>Unclassifiable</c:v>
                </c:pt>
                <c:pt idx="6">
                  <c:v>Individual</c:v>
                </c:pt>
              </c:strCache>
            </c:strRef>
          </c:cat>
          <c:val>
            <c:numRef>
              <c:f>charts!$F$13:$F$19</c:f>
              <c:numCache>
                <c:formatCode>0%</c:formatCode>
                <c:ptCount val="7"/>
                <c:pt idx="0">
                  <c:v>3.5554799999999998E-2</c:v>
                </c:pt>
                <c:pt idx="1">
                  <c:v>5.2512000000000003E-2</c:v>
                </c:pt>
                <c:pt idx="2">
                  <c:v>8.6498699999999998E-2</c:v>
                </c:pt>
                <c:pt idx="3">
                  <c:v>8.96227E-2</c:v>
                </c:pt>
                <c:pt idx="4">
                  <c:v>0.1036913</c:v>
                </c:pt>
                <c:pt idx="5">
                  <c:v>0.19982179999999997</c:v>
                </c:pt>
                <c:pt idx="6">
                  <c:v>0.43229869999999998</c:v>
                </c:pt>
              </c:numCache>
            </c:numRef>
          </c:val>
          <c:extLst>
            <c:ext xmlns:c16="http://schemas.microsoft.com/office/drawing/2014/chart" uri="{C3380CC4-5D6E-409C-BE32-E72D297353CC}">
              <c16:uniqueId val="{00000000-C9F5-498E-98CD-1FD1BA6AF811}"/>
            </c:ext>
          </c:extLst>
        </c:ser>
        <c:ser>
          <c:idx val="1"/>
          <c:order val="1"/>
          <c:tx>
            <c:strRef>
              <c:f>charts!$J$12</c:f>
              <c:strCache>
                <c:ptCount val="1"/>
                <c:pt idx="0">
                  <c:v>share assigned</c:v>
                </c:pt>
              </c:strCache>
            </c:strRef>
          </c:tx>
          <c:spPr>
            <a:solidFill>
              <a:schemeClr val="accent2"/>
            </a:solidFill>
            <a:ln>
              <a:noFill/>
            </a:ln>
            <a:effectLst/>
          </c:spPr>
          <c:invertIfNegative val="0"/>
          <c:cat>
            <c:strRef>
              <c:f>charts!$A$13:$A$19</c:f>
              <c:strCache>
                <c:ptCount val="7"/>
                <c:pt idx="0">
                  <c:v>Corporation</c:v>
                </c:pt>
                <c:pt idx="1">
                  <c:v>Foreign Corp.</c:v>
                </c:pt>
                <c:pt idx="2">
                  <c:v>Trust</c:v>
                </c:pt>
                <c:pt idx="3">
                  <c:v>Tax Exempt</c:v>
                </c:pt>
                <c:pt idx="4">
                  <c:v>Foreign Indiv/Entity</c:v>
                </c:pt>
                <c:pt idx="5">
                  <c:v>Unclassifiable</c:v>
                </c:pt>
                <c:pt idx="6">
                  <c:v>Individual</c:v>
                </c:pt>
              </c:strCache>
            </c:strRef>
          </c:cat>
          <c:val>
            <c:numRef>
              <c:f>charts!$J$13:$J$19</c:f>
              <c:numCache>
                <c:formatCode>0%</c:formatCode>
                <c:ptCount val="7"/>
                <c:pt idx="0">
                  <c:v>4.4433602415062043E-2</c:v>
                </c:pt>
                <c:pt idx="1">
                  <c:v>6.5625381946171485E-2</c:v>
                </c:pt>
                <c:pt idx="2">
                  <c:v>0.10809929588184232</c:v>
                </c:pt>
                <c:pt idx="3">
                  <c:v>0.11200342623680574</c:v>
                </c:pt>
                <c:pt idx="4">
                  <c:v>0.12958525988336098</c:v>
                </c:pt>
                <c:pt idx="5">
                  <c:v>0</c:v>
                </c:pt>
                <c:pt idx="6">
                  <c:v>0.54025303363675736</c:v>
                </c:pt>
              </c:numCache>
            </c:numRef>
          </c:val>
          <c:extLst>
            <c:ext xmlns:c16="http://schemas.microsoft.com/office/drawing/2014/chart" uri="{C3380CC4-5D6E-409C-BE32-E72D297353CC}">
              <c16:uniqueId val="{00000001-C9F5-498E-98CD-1FD1BA6AF811}"/>
            </c:ext>
          </c:extLst>
        </c:ser>
        <c:dLbls>
          <c:showLegendKey val="0"/>
          <c:showVal val="0"/>
          <c:showCatName val="0"/>
          <c:showSerName val="0"/>
          <c:showPercent val="0"/>
          <c:showBubbleSize val="0"/>
        </c:dLbls>
        <c:gapWidth val="182"/>
        <c:axId val="1121856991"/>
        <c:axId val="1121859071"/>
      </c:barChart>
      <c:catAx>
        <c:axId val="1121856991"/>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1859071"/>
        <c:crosses val="autoZero"/>
        <c:auto val="1"/>
        <c:lblAlgn val="ctr"/>
        <c:lblOffset val="100"/>
        <c:noMultiLvlLbl val="0"/>
      </c:catAx>
      <c:valAx>
        <c:axId val="1121859071"/>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2185699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06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a:p>
        </p:txBody>
      </p:sp>
    </p:spTree>
    <p:extLst>
      <p:ext uri="{BB962C8B-B14F-4D97-AF65-F5344CB8AC3E}">
        <p14:creationId xmlns:p14="http://schemas.microsoft.com/office/powerpoint/2010/main" val="3418685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a:p>
        </p:txBody>
      </p:sp>
    </p:spTree>
    <p:extLst>
      <p:ext uri="{BB962C8B-B14F-4D97-AF65-F5344CB8AC3E}">
        <p14:creationId xmlns:p14="http://schemas.microsoft.com/office/powerpoint/2010/main" val="14266139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dirty="0"/>
          </a:p>
        </p:txBody>
      </p:sp>
    </p:spTree>
    <p:extLst>
      <p:ext uri="{BB962C8B-B14F-4D97-AF65-F5344CB8AC3E}">
        <p14:creationId xmlns:p14="http://schemas.microsoft.com/office/powerpoint/2010/main" val="1948043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823786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dirty="0"/>
          </a:p>
        </p:txBody>
      </p:sp>
    </p:spTree>
    <p:extLst>
      <p:ext uri="{BB962C8B-B14F-4D97-AF65-F5344CB8AC3E}">
        <p14:creationId xmlns:p14="http://schemas.microsoft.com/office/powerpoint/2010/main" val="389202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75099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a:p>
        </p:txBody>
      </p:sp>
    </p:spTree>
    <p:extLst>
      <p:ext uri="{BB962C8B-B14F-4D97-AF65-F5344CB8AC3E}">
        <p14:creationId xmlns:p14="http://schemas.microsoft.com/office/powerpoint/2010/main" val="1217416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a:p>
        </p:txBody>
      </p:sp>
    </p:spTree>
    <p:extLst>
      <p:ext uri="{BB962C8B-B14F-4D97-AF65-F5344CB8AC3E}">
        <p14:creationId xmlns:p14="http://schemas.microsoft.com/office/powerpoint/2010/main" val="2097695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a:p>
        </p:txBody>
      </p:sp>
    </p:spTree>
    <p:extLst>
      <p:ext uri="{BB962C8B-B14F-4D97-AF65-F5344CB8AC3E}">
        <p14:creationId xmlns:p14="http://schemas.microsoft.com/office/powerpoint/2010/main" val="4142856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1450" y="260350"/>
            <a:ext cx="1727200" cy="1296988"/>
          </a:xfrm>
          <a:prstGeom prst="rect">
            <a:avLst/>
          </a:prstGeom>
          <a:noFill/>
          <a:ln w="12700">
            <a:solidFill>
              <a:prstClr val="black"/>
            </a:solidFill>
          </a:ln>
        </p:spPr>
      </p:sp>
      <p:sp>
        <p:nvSpPr>
          <p:cNvPr id="3" name="Notes Placeholder 2"/>
          <p:cNvSpPr>
            <a:spLocks noGrp="1"/>
          </p:cNvSpPr>
          <p:nvPr>
            <p:ph type="body" idx="1"/>
          </p:nvPr>
        </p:nvSpPr>
        <p:spPr>
          <a:xfrm>
            <a:off x="460375" y="1644650"/>
            <a:ext cx="3689350" cy="1557338"/>
          </a:xfrm>
          <a:prstGeom prst="rect">
            <a:avLst/>
          </a:prstGeom>
        </p:spPr>
        <p:txBody>
          <a:bodyPr/>
          <a:lstStyle/>
          <a:p>
            <a:endParaRPr lang="en-US"/>
          </a:p>
        </p:txBody>
      </p:sp>
    </p:spTree>
    <p:extLst>
      <p:ext uri="{BB962C8B-B14F-4D97-AF65-F5344CB8AC3E}">
        <p14:creationId xmlns:p14="http://schemas.microsoft.com/office/powerpoint/2010/main" val="13755765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3849153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7175" y="433388"/>
            <a:ext cx="1555750" cy="1166812"/>
          </a:xfrm>
          <a:prstGeom prst="rect">
            <a:avLst/>
          </a:prstGeom>
          <a:noFill/>
          <a:ln w="12700">
            <a:solidFill>
              <a:prstClr val="black"/>
            </a:solidFill>
          </a:ln>
        </p:spPr>
      </p:sp>
      <p:sp>
        <p:nvSpPr>
          <p:cNvPr id="3" name="Notes Placeholder 2"/>
          <p:cNvSpPr>
            <a:spLocks noGrp="1"/>
          </p:cNvSpPr>
          <p:nvPr>
            <p:ph type="body" idx="1"/>
          </p:nvPr>
        </p:nvSpPr>
        <p:spPr>
          <a:xfrm>
            <a:off x="460375" y="1665288"/>
            <a:ext cx="3689350" cy="1363662"/>
          </a:xfrm>
          <a:prstGeom prst="rect">
            <a:avLst/>
          </a:prstGeom>
        </p:spPr>
        <p:txBody>
          <a:bodyPr/>
          <a:lstStyle/>
          <a:p>
            <a:endParaRPr lang="en-US" dirty="0"/>
          </a:p>
        </p:txBody>
      </p:sp>
    </p:spTree>
    <p:extLst>
      <p:ext uri="{BB962C8B-B14F-4D97-AF65-F5344CB8AC3E}">
        <p14:creationId xmlns:p14="http://schemas.microsoft.com/office/powerpoint/2010/main" val="2537678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45757" y="1072832"/>
            <a:ext cx="3918585" cy="72675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691515" y="1938020"/>
            <a:ext cx="3227069" cy="865187"/>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95300" y="122813"/>
            <a:ext cx="4419498" cy="215444"/>
          </a:xfrm>
        </p:spPr>
        <p:txBody>
          <a:bodyPr lIns="0" tIns="0" rIns="0" bIns="0"/>
          <a:lstStyle>
            <a:lvl1pPr>
              <a:defRPr sz="1400" b="0" i="0">
                <a:solidFill>
                  <a:schemeClr val="tx1"/>
                </a:solidFill>
                <a:latin typeface="Book Antiqua"/>
                <a:cs typeface="Book Antiqua"/>
              </a:defRPr>
            </a:lvl1pPr>
          </a:lstStyle>
          <a:p>
            <a:endParaRPr dirty="0"/>
          </a:p>
        </p:txBody>
      </p:sp>
      <p:sp>
        <p:nvSpPr>
          <p:cNvPr id="3" name="Holder 3"/>
          <p:cNvSpPr>
            <a:spLocks noGrp="1"/>
          </p:cNvSpPr>
          <p:nvPr>
            <p:ph type="body" idx="1" hasCustomPrompt="1"/>
          </p:nvPr>
        </p:nvSpPr>
        <p:spPr>
          <a:xfrm>
            <a:off x="125844" y="783489"/>
            <a:ext cx="4358411" cy="338554"/>
          </a:xfrm>
        </p:spPr>
        <p:txBody>
          <a:bodyPr lIns="0" tIns="0" rIns="0" bIns="0"/>
          <a:lstStyle>
            <a:lvl1pPr marL="171450" indent="-171450">
              <a:buFont typeface="Arial" charset="0"/>
              <a:buChar char="•"/>
              <a:defRPr sz="1100" b="0" i="0">
                <a:solidFill>
                  <a:schemeClr val="tx1"/>
                </a:solidFill>
                <a:latin typeface="Book Antiqua"/>
                <a:cs typeface="Book Antiqua"/>
              </a:defRPr>
            </a:lvl1pPr>
            <a:lvl2pPr>
              <a:defRPr sz="1100">
                <a:latin typeface="Book Antiqua" charset="0"/>
                <a:ea typeface="Book Antiqua" charset="0"/>
                <a:cs typeface="Book Antiqua" charset="0"/>
              </a:defRPr>
            </a:lvl2pPr>
          </a:lstStyle>
          <a:p>
            <a:r>
              <a:rPr lang="en-US" dirty="0"/>
              <a:t>A</a:t>
            </a:r>
          </a:p>
          <a:p>
            <a:pPr lvl="1"/>
            <a:r>
              <a:rPr lang="en-US" sz="1100" dirty="0">
                <a:latin typeface="Book Antiqua" charset="0"/>
                <a:ea typeface="Book Antiqua" charset="0"/>
                <a:cs typeface="Book Antiqua" charset="0"/>
              </a:rPr>
              <a:t>a</a:t>
            </a:r>
            <a:endParaRPr lang="en-US" dirty="0"/>
          </a:p>
        </p:txBody>
      </p:sp>
      <p:sp>
        <p:nvSpPr>
          <p:cNvPr id="8" name="TextBox 7">
            <a:extLst>
              <a:ext uri="{FF2B5EF4-FFF2-40B4-BE49-F238E27FC236}">
                <a16:creationId xmlns:a16="http://schemas.microsoft.com/office/drawing/2014/main" id="{57E9F817-E939-DF4D-B4F3-0CA58E433FD8}"/>
              </a:ext>
            </a:extLst>
          </p:cNvPr>
          <p:cNvSpPr txBox="1"/>
          <p:nvPr userDrawn="1"/>
        </p:nvSpPr>
        <p:spPr>
          <a:xfrm>
            <a:off x="-58080" y="3296005"/>
            <a:ext cx="2090637" cy="215444"/>
          </a:xfrm>
          <a:prstGeom prst="rect">
            <a:avLst/>
          </a:prstGeom>
          <a:noFill/>
        </p:spPr>
        <p:txBody>
          <a:bodyPr wrap="none" rtlCol="0">
            <a:spAutoFit/>
          </a:bodyPr>
          <a:lstStyle/>
          <a:p>
            <a:r>
              <a:rPr lang="en-US" sz="800" dirty="0">
                <a:latin typeface="Book Antiqua" panose="02040602050305030304" pitchFamily="18" charset="0"/>
              </a:rPr>
              <a:t>The Offshore World According to FATCA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0" i="0">
                <a:solidFill>
                  <a:schemeClr val="tx1"/>
                </a:solidFill>
                <a:latin typeface="Book Antiqua"/>
                <a:cs typeface="Book Antiqua"/>
              </a:defRPr>
            </a:lvl1pPr>
          </a:lstStyle>
          <a:p>
            <a:endParaRPr/>
          </a:p>
        </p:txBody>
      </p:sp>
      <p:sp>
        <p:nvSpPr>
          <p:cNvPr id="3" name="Holder 3"/>
          <p:cNvSpPr>
            <a:spLocks noGrp="1"/>
          </p:cNvSpPr>
          <p:nvPr>
            <p:ph sz="half" idx="2"/>
          </p:nvPr>
        </p:nvSpPr>
        <p:spPr>
          <a:xfrm>
            <a:off x="230505" y="795972"/>
            <a:ext cx="2005393" cy="2284095"/>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sz="half" idx="3"/>
          </p:nvPr>
        </p:nvSpPr>
        <p:spPr>
          <a:xfrm>
            <a:off x="2374201" y="795972"/>
            <a:ext cx="2005393" cy="2284095"/>
          </a:xfrm>
          <a:prstGeom prst="rect">
            <a:avLst/>
          </a:prstGeom>
        </p:spPr>
        <p:txBody>
          <a:bodyPr wrap="square" lIns="0" tIns="0" rIns="0" bIns="0">
            <a:spAutoFit/>
          </a:bodyPr>
          <a:lstStyle>
            <a:lvl1pPr>
              <a:defRPr/>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400" b="0" i="0">
                <a:solidFill>
                  <a:schemeClr val="tx1"/>
                </a:solidFill>
                <a:latin typeface="Book Antiqua"/>
                <a:cs typeface="Book Antiqua"/>
              </a:defRPr>
            </a:lvl1pPr>
          </a:lstStyle>
          <a:p>
            <a:endParaRPr/>
          </a:p>
        </p:txBody>
      </p:sp>
      <p:sp>
        <p:nvSpPr>
          <p:cNvPr id="3" name="Holder 3"/>
          <p:cNvSpPr>
            <a:spLocks noGrp="1"/>
          </p:cNvSpPr>
          <p:nvPr>
            <p:ph type="ftr" sz="quarter" idx="5"/>
          </p:nvPr>
        </p:nvSpPr>
        <p:spPr>
          <a:xfrm>
            <a:off x="377304" y="3349310"/>
            <a:ext cx="781685" cy="101600"/>
          </a:xfrm>
          <a:prstGeom prst="rect">
            <a:avLst/>
          </a:prstGeom>
        </p:spPr>
        <p:txBody>
          <a:bodyPr lIns="0" tIns="0" rIns="0" bIns="0"/>
          <a:lstStyle>
            <a:lvl1pPr>
              <a:defRPr sz="600" b="0" i="0">
                <a:solidFill>
                  <a:schemeClr val="tx1"/>
                </a:solidFill>
                <a:latin typeface="Book Antiqua"/>
                <a:cs typeface="Book Antiqua"/>
              </a:defRPr>
            </a:lvl1pPr>
          </a:lstStyle>
          <a:p>
            <a:pPr marL="12700">
              <a:lnSpc>
                <a:spcPct val="100000"/>
              </a:lnSpc>
            </a:pPr>
            <a:r>
              <a:rPr lang="da-DK" spc="-60"/>
              <a:t>What hath FATCA wrought</a:t>
            </a:r>
            <a:endParaRPr spc="-5" dirty="0"/>
          </a:p>
        </p:txBody>
      </p:sp>
      <p:sp>
        <p:nvSpPr>
          <p:cNvPr id="4" name="Holder 4"/>
          <p:cNvSpPr>
            <a:spLocks noGrp="1"/>
          </p:cNvSpPr>
          <p:nvPr>
            <p:ph type="dt" sz="half" idx="6"/>
          </p:nvPr>
        </p:nvSpPr>
        <p:spPr>
          <a:xfrm>
            <a:off x="230505" y="3218497"/>
            <a:ext cx="1060323" cy="173037"/>
          </a:xfrm>
          <a:prstGeom prst="rect">
            <a:avLst/>
          </a:prstGeom>
        </p:spPr>
        <p:txBody>
          <a:bodyPr lIns="0" tIns="0" rIns="0" bIns="0"/>
          <a:lstStyle>
            <a:lvl1pPr algn="l">
              <a:defRPr>
                <a:solidFill>
                  <a:schemeClr val="tx1">
                    <a:tint val="75000"/>
                  </a:schemeClr>
                </a:solidFill>
              </a:defRPr>
            </a:lvl1pPr>
          </a:lstStyle>
          <a:p>
            <a:fld id="{17BD9D43-09DC-493B-92BF-C84B0B49CB00}" type="datetime1">
              <a:rPr lang="en-US" smtClean="0"/>
              <a:t>1/3/23</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377304" y="3349310"/>
            <a:ext cx="781685" cy="101600"/>
          </a:xfrm>
          <a:prstGeom prst="rect">
            <a:avLst/>
          </a:prstGeom>
        </p:spPr>
        <p:txBody>
          <a:bodyPr lIns="0" tIns="0" rIns="0" bIns="0"/>
          <a:lstStyle>
            <a:lvl1pPr>
              <a:defRPr sz="600" b="0" i="0">
                <a:solidFill>
                  <a:schemeClr val="tx1"/>
                </a:solidFill>
                <a:latin typeface="Book Antiqua"/>
                <a:cs typeface="Book Antiqua"/>
              </a:defRPr>
            </a:lvl1pPr>
          </a:lstStyle>
          <a:p>
            <a:pPr marL="12700">
              <a:lnSpc>
                <a:spcPct val="100000"/>
              </a:lnSpc>
            </a:pPr>
            <a:r>
              <a:rPr lang="da-DK" spc="-60"/>
              <a:t>What hath FATCA wrought</a:t>
            </a:r>
            <a:endParaRPr spc="-5" dirty="0"/>
          </a:p>
        </p:txBody>
      </p:sp>
      <p:sp>
        <p:nvSpPr>
          <p:cNvPr id="3" name="Holder 3"/>
          <p:cNvSpPr>
            <a:spLocks noGrp="1"/>
          </p:cNvSpPr>
          <p:nvPr>
            <p:ph type="dt" sz="half" idx="6"/>
          </p:nvPr>
        </p:nvSpPr>
        <p:spPr>
          <a:xfrm>
            <a:off x="230505" y="3218497"/>
            <a:ext cx="1060323" cy="173037"/>
          </a:xfrm>
          <a:prstGeom prst="rect">
            <a:avLst/>
          </a:prstGeom>
        </p:spPr>
        <p:txBody>
          <a:bodyPr lIns="0" tIns="0" rIns="0" bIns="0"/>
          <a:lstStyle>
            <a:lvl1pPr algn="l">
              <a:defRPr>
                <a:solidFill>
                  <a:schemeClr val="tx1">
                    <a:tint val="75000"/>
                  </a:schemeClr>
                </a:solidFill>
              </a:defRPr>
            </a:lvl1pPr>
          </a:lstStyle>
          <a:p>
            <a:fld id="{0130645B-63DE-4856-A902-9E5E7B95E66F}" type="datetime1">
              <a:rPr lang="en-US" smtClean="0"/>
              <a:t>1/3/23</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95300" y="122813"/>
            <a:ext cx="4419498" cy="410209"/>
          </a:xfrm>
          <a:prstGeom prst="rect">
            <a:avLst/>
          </a:prstGeom>
        </p:spPr>
        <p:txBody>
          <a:bodyPr wrap="square" lIns="0" tIns="0" rIns="0" bIns="0">
            <a:spAutoFit/>
          </a:bodyPr>
          <a:lstStyle>
            <a:lvl1pPr>
              <a:defRPr sz="1400" b="0" i="0">
                <a:solidFill>
                  <a:schemeClr val="tx1"/>
                </a:solidFill>
                <a:latin typeface="Book Antiqua"/>
                <a:cs typeface="Book Antiqua"/>
              </a:defRPr>
            </a:lvl1pPr>
          </a:lstStyle>
          <a:p>
            <a:endParaRPr dirty="0"/>
          </a:p>
        </p:txBody>
      </p:sp>
      <p:sp>
        <p:nvSpPr>
          <p:cNvPr id="3" name="Holder 3"/>
          <p:cNvSpPr>
            <a:spLocks noGrp="1"/>
          </p:cNvSpPr>
          <p:nvPr>
            <p:ph type="body" idx="1"/>
          </p:nvPr>
        </p:nvSpPr>
        <p:spPr>
          <a:xfrm>
            <a:off x="125844" y="783489"/>
            <a:ext cx="4358411" cy="930275"/>
          </a:xfrm>
          <a:prstGeom prst="rect">
            <a:avLst/>
          </a:prstGeom>
        </p:spPr>
        <p:txBody>
          <a:bodyPr wrap="square" lIns="0" tIns="0" rIns="0" bIns="0">
            <a:spAutoFit/>
          </a:bodyPr>
          <a:lstStyle>
            <a:lvl1pPr>
              <a:defRPr sz="1100" b="0" i="0">
                <a:solidFill>
                  <a:schemeClr val="tx1"/>
                </a:solidFill>
                <a:latin typeface="Book Antiqua"/>
                <a:cs typeface="Book Antiqua"/>
              </a:defRPr>
            </a:lvl1pPr>
          </a:lstStyle>
          <a:p>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876" y="3175"/>
            <a:ext cx="4264343" cy="2341218"/>
          </a:xfrm>
        </p:spPr>
        <p:txBody>
          <a:bodyPr/>
          <a:lstStyle/>
          <a:p>
            <a:pPr algn="ctr">
              <a:lnSpc>
                <a:spcPts val="1300"/>
              </a:lnSpc>
              <a:tabLst>
                <a:tab pos="1325245" algn="l"/>
                <a:tab pos="2662555" algn="l"/>
              </a:tabLst>
            </a:pPr>
            <a:br>
              <a:rPr lang="en-US" b="1" dirty="0"/>
            </a:br>
            <a:br>
              <a:rPr lang="en-US" b="1" dirty="0"/>
            </a:br>
            <a:r>
              <a:rPr lang="en-US" b="1" dirty="0"/>
              <a:t>The Offshore World According to FATCA</a:t>
            </a:r>
            <a:br>
              <a:rPr lang="en-US" dirty="0"/>
            </a:br>
            <a:br>
              <a:rPr lang="da-DK" spc="-5" dirty="0"/>
            </a:br>
            <a:r>
              <a:rPr lang="da-DK" sz="1000" spc="-5" dirty="0"/>
              <a:t>Niels </a:t>
            </a:r>
            <a:r>
              <a:rPr lang="da-DK" sz="1000" spc="-10" dirty="0"/>
              <a:t>Johannesen</a:t>
            </a:r>
            <a:r>
              <a:rPr lang="da-DK" sz="1000" spc="-5" dirty="0"/>
              <a:t> (University of Copenhagen)</a:t>
            </a:r>
            <a:br>
              <a:rPr lang="da-DK" sz="1000" spc="-5" dirty="0"/>
            </a:br>
            <a:r>
              <a:rPr lang="da-DK" sz="1000" spc="-10" dirty="0"/>
              <a:t>Daniel</a:t>
            </a:r>
            <a:r>
              <a:rPr lang="da-DK" sz="1000" spc="-5" dirty="0"/>
              <a:t> </a:t>
            </a:r>
            <a:r>
              <a:rPr lang="da-DK" sz="1000" spc="-10" dirty="0"/>
              <a:t>Reck (University of Maryland)</a:t>
            </a:r>
            <a:br>
              <a:rPr lang="da-DK" sz="1000" spc="-10" dirty="0"/>
            </a:br>
            <a:r>
              <a:rPr lang="da-DK" sz="1000" spc="-10" dirty="0"/>
              <a:t>Max</a:t>
            </a:r>
            <a:r>
              <a:rPr lang="da-DK" sz="1000" spc="-5" dirty="0"/>
              <a:t> </a:t>
            </a:r>
            <a:r>
              <a:rPr lang="da-DK" sz="1000" spc="-10" dirty="0"/>
              <a:t>Risch (Carnegie Mellon University) </a:t>
            </a:r>
            <a:br>
              <a:rPr lang="da-DK" sz="1000" spc="-10" dirty="0"/>
            </a:br>
            <a:r>
              <a:rPr lang="da-DK" sz="1000" spc="-5" dirty="0"/>
              <a:t>Joel </a:t>
            </a:r>
            <a:r>
              <a:rPr lang="da-DK" sz="1000" spc="-10" dirty="0"/>
              <a:t>Slem</a:t>
            </a:r>
            <a:r>
              <a:rPr lang="da-DK" sz="1000" spc="-25" dirty="0"/>
              <a:t>r</a:t>
            </a:r>
            <a:r>
              <a:rPr lang="da-DK" sz="1000" spc="-10" dirty="0"/>
              <a:t>od (University of Michigan)</a:t>
            </a:r>
            <a:br>
              <a:rPr lang="da-DK" sz="1000" spc="-10" dirty="0"/>
            </a:br>
            <a:r>
              <a:rPr lang="da-DK" sz="1000" spc="-5" dirty="0"/>
              <a:t>John </a:t>
            </a:r>
            <a:r>
              <a:rPr lang="da-DK" sz="1000" spc="-5" dirty="0" err="1"/>
              <a:t>Guyton</a:t>
            </a:r>
            <a:r>
              <a:rPr lang="da-DK" sz="1000" spc="-5" dirty="0"/>
              <a:t> (</a:t>
            </a:r>
            <a:r>
              <a:rPr lang="da-DK" sz="1000" spc="-5" dirty="0" err="1"/>
              <a:t>Internal</a:t>
            </a:r>
            <a:r>
              <a:rPr lang="da-DK" sz="1000" spc="-5" dirty="0"/>
              <a:t> </a:t>
            </a:r>
            <a:r>
              <a:rPr lang="da-DK" sz="1000" spc="-5" dirty="0" err="1"/>
              <a:t>Revenue</a:t>
            </a:r>
            <a:r>
              <a:rPr lang="da-DK" sz="1000" spc="-5" dirty="0"/>
              <a:t> Service)</a:t>
            </a:r>
            <a:br>
              <a:rPr lang="da-DK" sz="1000" spc="-5" dirty="0"/>
            </a:br>
            <a:r>
              <a:rPr lang="da-DK" sz="1000" spc="-5" dirty="0"/>
              <a:t>Patrick </a:t>
            </a:r>
            <a:r>
              <a:rPr lang="da-DK" sz="1000" spc="-10" dirty="0" err="1"/>
              <a:t>Langetieg</a:t>
            </a:r>
            <a:r>
              <a:rPr lang="da-DK" sz="1000" spc="-10" dirty="0"/>
              <a:t> </a:t>
            </a:r>
            <a:r>
              <a:rPr lang="da-DK" sz="1000" spc="-5" dirty="0"/>
              <a:t> (</a:t>
            </a:r>
            <a:r>
              <a:rPr lang="da-DK" sz="1000" spc="-5" dirty="0" err="1"/>
              <a:t>Internal</a:t>
            </a:r>
            <a:r>
              <a:rPr lang="da-DK" sz="1000" spc="-5" dirty="0"/>
              <a:t> </a:t>
            </a:r>
            <a:r>
              <a:rPr lang="da-DK" sz="1000" spc="-5" dirty="0" err="1"/>
              <a:t>Revenue</a:t>
            </a:r>
            <a:r>
              <a:rPr lang="da-DK" sz="1000" spc="-5" dirty="0"/>
              <a:t> Service)</a:t>
            </a:r>
            <a:br>
              <a:rPr lang="da-DK" sz="1000" spc="-10" dirty="0"/>
            </a:br>
            <a:br>
              <a:rPr lang="da-DK" sz="1000" spc="-7" baseline="27777" dirty="0"/>
            </a:br>
            <a:br>
              <a:rPr lang="da-DK" sz="1000" spc="-5" dirty="0"/>
            </a:br>
            <a:r>
              <a:rPr lang="da-DK" sz="1100" spc="-10" dirty="0"/>
              <a:t>AEA, Jan 2023</a:t>
            </a:r>
            <a:br>
              <a:rPr lang="da-DK" sz="1100" spc="-10" dirty="0"/>
            </a:br>
            <a:endParaRPr lang="en-US" dirty="0"/>
          </a:p>
        </p:txBody>
      </p:sp>
      <p:sp>
        <p:nvSpPr>
          <p:cNvPr id="3" name="TextBox 2">
            <a:extLst>
              <a:ext uri="{FF2B5EF4-FFF2-40B4-BE49-F238E27FC236}">
                <a16:creationId xmlns:a16="http://schemas.microsoft.com/office/drawing/2014/main" id="{0864874A-AA51-3B41-92E6-A40E7B985B4C}"/>
              </a:ext>
            </a:extLst>
          </p:cNvPr>
          <p:cNvSpPr txBox="1"/>
          <p:nvPr/>
        </p:nvSpPr>
        <p:spPr>
          <a:xfrm>
            <a:off x="476250" y="2568575"/>
            <a:ext cx="3773348" cy="307777"/>
          </a:xfrm>
          <a:prstGeom prst="rect">
            <a:avLst/>
          </a:prstGeom>
          <a:noFill/>
        </p:spPr>
        <p:txBody>
          <a:bodyPr wrap="square" rtlCol="0">
            <a:spAutoFit/>
          </a:bodyPr>
          <a:lstStyle/>
          <a:p>
            <a:r>
              <a:rPr lang="en-US" sz="700" u="sng" spc="-10" dirty="0">
                <a:latin typeface="Book Antiqua"/>
                <a:cs typeface="Book Antiqua"/>
              </a:rPr>
              <a:t>Disclaimer</a:t>
            </a:r>
            <a:r>
              <a:rPr lang="en-US" sz="700" spc="-10" dirty="0">
                <a:latin typeface="Book Antiqua"/>
                <a:cs typeface="Book Antiqua"/>
              </a:rPr>
              <a:t>: All findings, opinions, and errors are those of the authors alone and do not necessarily represent the opinions of the Internal Revenue Service or Treasury Department.</a:t>
            </a:r>
          </a:p>
        </p:txBody>
      </p:sp>
    </p:spTree>
    <p:extLst>
      <p:ext uri="{BB962C8B-B14F-4D97-AF65-F5344CB8AC3E}">
        <p14:creationId xmlns:p14="http://schemas.microsoft.com/office/powerpoint/2010/main" val="2064182972"/>
      </p:ext>
    </p:extLst>
  </p:cSld>
  <p:clrMapOvr>
    <a:masterClrMapping/>
  </p:clrMapOvr>
  <mc:AlternateContent xmlns:mc="http://schemas.openxmlformats.org/markup-compatibility/2006" xmlns:p14="http://schemas.microsoft.com/office/powerpoint/2010/main">
    <mc:Choice Requires="p14">
      <p:transition spd="slow" p14:dur="2000" advTm="2696"/>
    </mc:Choice>
    <mc:Fallback xmlns="">
      <p:transition spd="slow" advTm="269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0" y="50025"/>
            <a:ext cx="4419498" cy="215444"/>
          </a:xfrm>
        </p:spPr>
        <p:txBody>
          <a:bodyPr/>
          <a:lstStyle/>
          <a:p>
            <a:r>
              <a:rPr lang="en-US" b="1" dirty="0">
                <a:solidFill>
                  <a:schemeClr val="accent6">
                    <a:lumMod val="50000"/>
                  </a:schemeClr>
                </a:solidFill>
              </a:rPr>
              <a:t>Comparisons to Previous Literature</a:t>
            </a:r>
            <a:endParaRPr lang="en-US" dirty="0"/>
          </a:p>
        </p:txBody>
      </p:sp>
      <p:sp>
        <p:nvSpPr>
          <p:cNvPr id="3" name="Text Placeholder 2"/>
          <p:cNvSpPr>
            <a:spLocks noGrp="1"/>
          </p:cNvSpPr>
          <p:nvPr>
            <p:ph type="body" idx="1"/>
          </p:nvPr>
        </p:nvSpPr>
        <p:spPr>
          <a:xfrm>
            <a:off x="123686" y="434975"/>
            <a:ext cx="4358411" cy="2410916"/>
          </a:xfrm>
        </p:spPr>
        <p:txBody>
          <a:bodyPr/>
          <a:lstStyle/>
          <a:p>
            <a:pPr marL="171450" lvl="1" indent="-171450">
              <a:lnSpc>
                <a:spcPts val="1320"/>
              </a:lnSpc>
              <a:buFont typeface="Wingdings" panose="05000000000000000000" pitchFamily="2" charset="2"/>
              <a:buChar char="§"/>
            </a:pPr>
            <a:r>
              <a:rPr lang="en-US" sz="800" dirty="0">
                <a:solidFill>
                  <a:schemeClr val="tx1"/>
                </a:solidFill>
                <a:latin typeface="Book Antiqua" panose="02040602050305030304" pitchFamily="18" charset="0"/>
              </a:rPr>
              <a:t>Larger wealth in tax havens than suggested by prior US estimates</a:t>
            </a:r>
          </a:p>
          <a:p>
            <a:pPr marL="628650" lvl="2" indent="-171450">
              <a:lnSpc>
                <a:spcPts val="1320"/>
              </a:lnSpc>
              <a:buFont typeface="Wingdings" panose="05000000000000000000" pitchFamily="2" charset="2"/>
              <a:buChar char="§"/>
            </a:pPr>
            <a:r>
              <a:rPr lang="en-US" sz="800" dirty="0">
                <a:solidFill>
                  <a:schemeClr val="tx1"/>
                </a:solidFill>
                <a:latin typeface="Book Antiqua" panose="02040602050305030304" pitchFamily="18" charset="0"/>
              </a:rPr>
              <a:t>Our data: </a:t>
            </a:r>
            <a:r>
              <a:rPr lang="en-US" sz="800" b="1" dirty="0">
                <a:solidFill>
                  <a:schemeClr val="tx1"/>
                </a:solidFill>
                <a:latin typeface="Book Antiqua" panose="02040602050305030304" pitchFamily="18" charset="0"/>
              </a:rPr>
              <a:t>$1.94 trillion/10% of GDP in tax havens in 2018</a:t>
            </a:r>
          </a:p>
          <a:p>
            <a:pPr marL="628650" lvl="2" indent="-171450">
              <a:lnSpc>
                <a:spcPts val="1320"/>
              </a:lnSpc>
              <a:buFont typeface="Wingdings" panose="05000000000000000000" pitchFamily="2" charset="2"/>
              <a:buChar char="§"/>
            </a:pPr>
            <a:r>
              <a:rPr lang="en-US" sz="800" dirty="0" err="1">
                <a:solidFill>
                  <a:schemeClr val="tx1"/>
                </a:solidFill>
                <a:latin typeface="Book Antiqua" panose="02040602050305030304" pitchFamily="18" charset="0"/>
              </a:rPr>
              <a:t>Alstadsæter</a:t>
            </a:r>
            <a:r>
              <a:rPr lang="en-US" sz="800" dirty="0">
                <a:solidFill>
                  <a:schemeClr val="tx1"/>
                </a:solidFill>
                <a:latin typeface="Book Antiqua" panose="02040602050305030304" pitchFamily="18" charset="0"/>
              </a:rPr>
              <a:t> et al. (2018): $1.1 trillion in havens/7% of GDP in havens in 2007.</a:t>
            </a:r>
          </a:p>
          <a:p>
            <a:pPr marL="0" lvl="1">
              <a:lnSpc>
                <a:spcPts val="1320"/>
              </a:lnSpc>
            </a:pPr>
            <a:endParaRPr lang="en-US" sz="800" dirty="0">
              <a:solidFill>
                <a:schemeClr val="tx1"/>
              </a:solidFill>
              <a:latin typeface="Book Antiqua" panose="02040602050305030304" pitchFamily="18" charset="0"/>
            </a:endParaRPr>
          </a:p>
          <a:p>
            <a:pPr marL="171450" lvl="1" indent="-171450">
              <a:lnSpc>
                <a:spcPts val="1320"/>
              </a:lnSpc>
              <a:buFont typeface="Wingdings" panose="05000000000000000000" pitchFamily="2" charset="2"/>
              <a:buChar char="§"/>
            </a:pPr>
            <a:r>
              <a:rPr lang="da-DK" sz="800" dirty="0" err="1">
                <a:solidFill>
                  <a:schemeClr val="bg1">
                    <a:lumMod val="85000"/>
                  </a:schemeClr>
                </a:solidFill>
                <a:latin typeface="Book Antiqua" panose="02040602050305030304" pitchFamily="18" charset="0"/>
              </a:rPr>
              <a:t>Comparable</a:t>
            </a:r>
            <a:r>
              <a:rPr lang="da-DK" sz="800" dirty="0">
                <a:solidFill>
                  <a:schemeClr val="bg1">
                    <a:lumMod val="85000"/>
                  </a:schemeClr>
                </a:solidFill>
                <a:latin typeface="Book Antiqua" panose="02040602050305030304" pitchFamily="18" charset="0"/>
              </a:rPr>
              <a:t> rates of </a:t>
            </a:r>
            <a:r>
              <a:rPr lang="da-DK" sz="800" dirty="0" err="1">
                <a:solidFill>
                  <a:schemeClr val="bg1">
                    <a:lumMod val="85000"/>
                  </a:schemeClr>
                </a:solidFill>
                <a:latin typeface="Book Antiqua" panose="02040602050305030304" pitchFamily="18" charset="0"/>
              </a:rPr>
              <a:t>ownership</a:t>
            </a:r>
            <a:r>
              <a:rPr lang="da-DK" sz="800" dirty="0">
                <a:solidFill>
                  <a:schemeClr val="bg1">
                    <a:lumMod val="85000"/>
                  </a:schemeClr>
                </a:solidFill>
                <a:latin typeface="Book Antiqua" panose="02040602050305030304" pitchFamily="18" charset="0"/>
              </a:rPr>
              <a:t> of offshore </a:t>
            </a:r>
            <a:r>
              <a:rPr lang="da-DK" sz="800" dirty="0" err="1">
                <a:solidFill>
                  <a:schemeClr val="bg1">
                    <a:lumMod val="85000"/>
                  </a:schemeClr>
                </a:solidFill>
                <a:latin typeface="Book Antiqua" panose="02040602050305030304" pitchFamily="18" charset="0"/>
              </a:rPr>
              <a:t>wealth</a:t>
            </a:r>
            <a:r>
              <a:rPr lang="da-DK" sz="800" dirty="0">
                <a:solidFill>
                  <a:schemeClr val="bg1">
                    <a:lumMod val="85000"/>
                  </a:schemeClr>
                </a:solidFill>
                <a:latin typeface="Book Antiqua" panose="02040602050305030304" pitchFamily="18" charset="0"/>
              </a:rPr>
              <a:t> at the top to Scandinavian data</a:t>
            </a:r>
          </a:p>
          <a:p>
            <a:pPr marL="628650" lvl="2" indent="-171450">
              <a:lnSpc>
                <a:spcPts val="1320"/>
              </a:lnSpc>
              <a:buFont typeface="Wingdings" panose="05000000000000000000" pitchFamily="2" charset="2"/>
              <a:buChar char="§"/>
            </a:pPr>
            <a:r>
              <a:rPr lang="da-DK" sz="800" dirty="0" err="1">
                <a:solidFill>
                  <a:schemeClr val="bg1">
                    <a:lumMod val="85000"/>
                  </a:schemeClr>
                </a:solidFill>
                <a:latin typeface="Book Antiqua" panose="02040602050305030304" pitchFamily="18" charset="0"/>
              </a:rPr>
              <a:t>Our</a:t>
            </a:r>
            <a:r>
              <a:rPr lang="da-DK" sz="800" dirty="0">
                <a:solidFill>
                  <a:schemeClr val="bg1">
                    <a:lumMod val="85000"/>
                  </a:schemeClr>
                </a:solidFill>
                <a:latin typeface="Book Antiqua" panose="02040602050305030304" pitchFamily="18" charset="0"/>
              </a:rPr>
              <a:t> data: 62% of those in top 0.01% </a:t>
            </a:r>
            <a:r>
              <a:rPr lang="da-DK" sz="800" dirty="0" err="1">
                <a:solidFill>
                  <a:schemeClr val="bg1">
                    <a:lumMod val="85000"/>
                  </a:schemeClr>
                </a:solidFill>
                <a:latin typeface="Book Antiqua" panose="02040602050305030304" pitchFamily="18" charset="0"/>
              </a:rPr>
              <a:t>own</a:t>
            </a:r>
            <a:r>
              <a:rPr lang="da-DK" sz="800" dirty="0">
                <a:solidFill>
                  <a:schemeClr val="bg1">
                    <a:lumMod val="85000"/>
                  </a:schemeClr>
                </a:solidFill>
                <a:latin typeface="Book Antiqua" panose="02040602050305030304" pitchFamily="18" charset="0"/>
              </a:rPr>
              <a:t> foriegn assets, 57% </a:t>
            </a:r>
            <a:r>
              <a:rPr lang="da-DK" sz="800" dirty="0" err="1">
                <a:solidFill>
                  <a:schemeClr val="bg1">
                    <a:lumMod val="85000"/>
                  </a:schemeClr>
                </a:solidFill>
                <a:latin typeface="Book Antiqua" panose="02040602050305030304" pitchFamily="18" charset="0"/>
              </a:rPr>
              <a:t>own</a:t>
            </a:r>
            <a:r>
              <a:rPr lang="da-DK" sz="800" dirty="0">
                <a:solidFill>
                  <a:schemeClr val="bg1">
                    <a:lumMod val="85000"/>
                  </a:schemeClr>
                </a:solidFill>
                <a:latin typeface="Book Antiqua" panose="02040602050305030304" pitchFamily="18" charset="0"/>
              </a:rPr>
              <a:t> haven assets </a:t>
            </a:r>
          </a:p>
          <a:p>
            <a:pPr marL="628650" lvl="2" indent="-171450">
              <a:lnSpc>
                <a:spcPts val="1320"/>
              </a:lnSpc>
              <a:buFont typeface="Wingdings" panose="05000000000000000000" pitchFamily="2" charset="2"/>
              <a:buChar char="§"/>
            </a:pPr>
            <a:r>
              <a:rPr lang="da-DK" sz="800" dirty="0" err="1">
                <a:solidFill>
                  <a:schemeClr val="bg1">
                    <a:lumMod val="85000"/>
                  </a:schemeClr>
                </a:solidFill>
                <a:latin typeface="Book Antiqua" panose="02040602050305030304" pitchFamily="18" charset="0"/>
              </a:rPr>
              <a:t>c.f</a:t>
            </a:r>
            <a:r>
              <a:rPr lang="da-DK" sz="800" dirty="0">
                <a:solidFill>
                  <a:schemeClr val="bg1">
                    <a:lumMod val="85000"/>
                  </a:schemeClr>
                </a:solidFill>
                <a:latin typeface="Book Antiqua" panose="02040602050305030304" pitchFamily="18" charset="0"/>
              </a:rPr>
              <a:t>. 60% of 0.01% of wealth distribution in Scandanavia (</a:t>
            </a:r>
            <a:r>
              <a:rPr lang="en-US" sz="800" dirty="0" err="1">
                <a:solidFill>
                  <a:schemeClr val="bg1">
                    <a:lumMod val="85000"/>
                  </a:schemeClr>
                </a:solidFill>
                <a:latin typeface="Book Antiqua" panose="02040602050305030304" pitchFamily="18" charset="0"/>
              </a:rPr>
              <a:t>Alstadsæter</a:t>
            </a:r>
            <a:r>
              <a:rPr lang="en-US" sz="800" dirty="0">
                <a:solidFill>
                  <a:schemeClr val="bg1">
                    <a:lumMod val="85000"/>
                  </a:schemeClr>
                </a:solidFill>
                <a:latin typeface="Book Antiqua" panose="02040602050305030304" pitchFamily="18" charset="0"/>
              </a:rPr>
              <a:t> et al. 2019</a:t>
            </a:r>
            <a:r>
              <a:rPr lang="da-DK" sz="800" dirty="0">
                <a:solidFill>
                  <a:schemeClr val="bg1">
                    <a:lumMod val="85000"/>
                  </a:schemeClr>
                </a:solidFill>
                <a:latin typeface="Book Antiqua" panose="02040602050305030304" pitchFamily="18" charset="0"/>
              </a:rPr>
              <a:t>))</a:t>
            </a:r>
          </a:p>
          <a:p>
            <a:pPr marL="628650" lvl="2" indent="-171450">
              <a:lnSpc>
                <a:spcPts val="1320"/>
              </a:lnSpc>
              <a:buFont typeface="Wingdings" panose="05000000000000000000" pitchFamily="2" charset="2"/>
              <a:buChar char="§"/>
            </a:pPr>
            <a:r>
              <a:rPr lang="da-DK" sz="800" dirty="0" err="1">
                <a:solidFill>
                  <a:schemeClr val="bg1">
                    <a:lumMod val="85000"/>
                  </a:schemeClr>
                </a:solidFill>
                <a:latin typeface="Book Antiqua" panose="02040602050305030304" pitchFamily="18" charset="0"/>
              </a:rPr>
              <a:t>Other</a:t>
            </a:r>
            <a:r>
              <a:rPr lang="da-DK" sz="800" dirty="0">
                <a:solidFill>
                  <a:schemeClr val="bg1">
                    <a:lumMod val="85000"/>
                  </a:schemeClr>
                </a:solidFill>
                <a:latin typeface="Book Antiqua" panose="02040602050305030304" pitchFamily="18" charset="0"/>
              </a:rPr>
              <a:t> data from </a:t>
            </a:r>
            <a:r>
              <a:rPr lang="da-DK" sz="800" dirty="0" err="1">
                <a:solidFill>
                  <a:schemeClr val="bg1">
                    <a:lumMod val="85000"/>
                  </a:schemeClr>
                </a:solidFill>
                <a:latin typeface="Book Antiqua" panose="02040602050305030304" pitchFamily="18" charset="0"/>
              </a:rPr>
              <a:t>leaks</a:t>
            </a:r>
            <a:r>
              <a:rPr lang="da-DK" sz="800" dirty="0">
                <a:solidFill>
                  <a:schemeClr val="bg1">
                    <a:lumMod val="85000"/>
                  </a:schemeClr>
                </a:solidFill>
                <a:latin typeface="Book Antiqua" panose="02040602050305030304" pitchFamily="18" charset="0"/>
              </a:rPr>
              <a:t>/</a:t>
            </a:r>
            <a:r>
              <a:rPr lang="da-DK" sz="800" dirty="0" err="1">
                <a:solidFill>
                  <a:schemeClr val="bg1">
                    <a:lumMod val="85000"/>
                  </a:schemeClr>
                </a:solidFill>
                <a:latin typeface="Book Antiqua" panose="02040602050305030304" pitchFamily="18" charset="0"/>
              </a:rPr>
              <a:t>amnesties</a:t>
            </a:r>
            <a:r>
              <a:rPr lang="da-DK" sz="800" dirty="0">
                <a:solidFill>
                  <a:schemeClr val="bg1">
                    <a:lumMod val="85000"/>
                  </a:schemeClr>
                </a:solidFill>
                <a:latin typeface="Book Antiqua" panose="02040602050305030304" pitchFamily="18" charset="0"/>
              </a:rPr>
              <a:t>: </a:t>
            </a:r>
            <a:r>
              <a:rPr lang="da-DK" sz="800" dirty="0" err="1">
                <a:solidFill>
                  <a:schemeClr val="bg1">
                    <a:lumMod val="85000"/>
                  </a:schemeClr>
                </a:solidFill>
                <a:latin typeface="Book Antiqua" panose="02040602050305030304" pitchFamily="18" charset="0"/>
              </a:rPr>
              <a:t>dispropotionately</a:t>
            </a:r>
            <a:r>
              <a:rPr lang="da-DK" sz="800" dirty="0">
                <a:solidFill>
                  <a:schemeClr val="bg1">
                    <a:lumMod val="85000"/>
                  </a:schemeClr>
                </a:solidFill>
                <a:latin typeface="Book Antiqua" panose="02040602050305030304" pitchFamily="18" charset="0"/>
              </a:rPr>
              <a:t> </a:t>
            </a:r>
            <a:r>
              <a:rPr lang="da-DK" sz="800" dirty="0" err="1">
                <a:solidFill>
                  <a:schemeClr val="bg1">
                    <a:lumMod val="85000"/>
                  </a:schemeClr>
                </a:solidFill>
                <a:latin typeface="Book Antiqua" panose="02040602050305030304" pitchFamily="18" charset="0"/>
              </a:rPr>
              <a:t>number</a:t>
            </a:r>
            <a:r>
              <a:rPr lang="da-DK" sz="800" dirty="0">
                <a:solidFill>
                  <a:schemeClr val="bg1">
                    <a:lumMod val="85000"/>
                  </a:schemeClr>
                </a:solidFill>
                <a:latin typeface="Book Antiqua" panose="02040602050305030304" pitchFamily="18" charset="0"/>
              </a:rPr>
              <a:t> of top-</a:t>
            </a:r>
            <a:r>
              <a:rPr lang="da-DK" sz="800" dirty="0" err="1">
                <a:solidFill>
                  <a:schemeClr val="bg1">
                    <a:lumMod val="85000"/>
                  </a:schemeClr>
                </a:solidFill>
                <a:latin typeface="Book Antiqua" panose="02040602050305030304" pitchFamily="18" charset="0"/>
              </a:rPr>
              <a:t>income</a:t>
            </a:r>
            <a:r>
              <a:rPr lang="da-DK" sz="800" dirty="0">
                <a:solidFill>
                  <a:schemeClr val="bg1">
                    <a:lumMod val="85000"/>
                  </a:schemeClr>
                </a:solidFill>
                <a:latin typeface="Book Antiqua" panose="02040602050305030304" pitchFamily="18" charset="0"/>
              </a:rPr>
              <a:t> recipients, but smaller </a:t>
            </a:r>
            <a:r>
              <a:rPr lang="da-DK" sz="800" dirty="0" err="1">
                <a:solidFill>
                  <a:schemeClr val="bg1">
                    <a:lumMod val="85000"/>
                  </a:schemeClr>
                </a:solidFill>
                <a:latin typeface="Book Antiqua" panose="02040602050305030304" pitchFamily="18" charset="0"/>
              </a:rPr>
              <a:t>shares</a:t>
            </a:r>
            <a:r>
              <a:rPr lang="da-DK" sz="800" dirty="0">
                <a:solidFill>
                  <a:schemeClr val="bg1">
                    <a:lumMod val="85000"/>
                  </a:schemeClr>
                </a:solidFill>
                <a:latin typeface="Book Antiqua" panose="02040602050305030304" pitchFamily="18" charset="0"/>
              </a:rPr>
              <a:t> of top-</a:t>
            </a:r>
            <a:r>
              <a:rPr lang="da-DK" sz="800" dirty="0" err="1">
                <a:solidFill>
                  <a:schemeClr val="bg1">
                    <a:lumMod val="85000"/>
                  </a:schemeClr>
                </a:solidFill>
                <a:latin typeface="Book Antiqua" panose="02040602050305030304" pitchFamily="18" charset="0"/>
              </a:rPr>
              <a:t>income</a:t>
            </a:r>
            <a:r>
              <a:rPr lang="da-DK" sz="800" dirty="0">
                <a:solidFill>
                  <a:schemeClr val="bg1">
                    <a:lumMod val="85000"/>
                  </a:schemeClr>
                </a:solidFill>
                <a:latin typeface="Book Antiqua" panose="02040602050305030304" pitchFamily="18" charset="0"/>
              </a:rPr>
              <a:t>/</a:t>
            </a:r>
            <a:r>
              <a:rPr lang="da-DK" sz="800" dirty="0" err="1">
                <a:solidFill>
                  <a:schemeClr val="bg1">
                    <a:lumMod val="85000"/>
                  </a:schemeClr>
                </a:solidFill>
                <a:latin typeface="Book Antiqua" panose="02040602050305030304" pitchFamily="18" charset="0"/>
              </a:rPr>
              <a:t>wealth</a:t>
            </a:r>
            <a:r>
              <a:rPr lang="da-DK" sz="800" dirty="0">
                <a:solidFill>
                  <a:schemeClr val="bg1">
                    <a:lumMod val="85000"/>
                  </a:schemeClr>
                </a:solidFill>
                <a:latin typeface="Book Antiqua" panose="02040602050305030304" pitchFamily="18" charset="0"/>
              </a:rPr>
              <a:t> </a:t>
            </a:r>
            <a:r>
              <a:rPr lang="da-DK" sz="800" dirty="0" err="1">
                <a:solidFill>
                  <a:schemeClr val="bg1">
                    <a:lumMod val="85000"/>
                  </a:schemeClr>
                </a:solidFill>
                <a:latin typeface="Book Antiqua" panose="02040602050305030304" pitchFamily="18" charset="0"/>
              </a:rPr>
              <a:t>individuals</a:t>
            </a:r>
            <a:r>
              <a:rPr lang="da-DK" sz="800" dirty="0">
                <a:solidFill>
                  <a:schemeClr val="bg1">
                    <a:lumMod val="85000"/>
                  </a:schemeClr>
                </a:solidFill>
                <a:latin typeface="Book Antiqua" panose="02040602050305030304" pitchFamily="18" charset="0"/>
              </a:rPr>
              <a:t> </a:t>
            </a:r>
            <a:r>
              <a:rPr lang="da-DK" sz="800" dirty="0" err="1">
                <a:solidFill>
                  <a:schemeClr val="bg1">
                    <a:lumMod val="85000"/>
                  </a:schemeClr>
                </a:solidFill>
                <a:latin typeface="Book Antiqua" panose="02040602050305030304" pitchFamily="18" charset="0"/>
              </a:rPr>
              <a:t>appearing</a:t>
            </a:r>
            <a:r>
              <a:rPr lang="da-DK" sz="800" dirty="0">
                <a:solidFill>
                  <a:schemeClr val="bg1">
                    <a:lumMod val="85000"/>
                  </a:schemeClr>
                </a:solidFill>
                <a:latin typeface="Book Antiqua" panose="02040602050305030304" pitchFamily="18" charset="0"/>
              </a:rPr>
              <a:t> in data</a:t>
            </a:r>
          </a:p>
          <a:p>
            <a:pPr marL="628650" lvl="2" indent="-171450">
              <a:lnSpc>
                <a:spcPts val="1320"/>
              </a:lnSpc>
              <a:buFont typeface="Wingdings" panose="05000000000000000000" pitchFamily="2" charset="2"/>
              <a:buChar char="§"/>
            </a:pPr>
            <a:endParaRPr lang="da-DK" sz="800" dirty="0">
              <a:solidFill>
                <a:schemeClr val="bg1">
                  <a:lumMod val="85000"/>
                </a:schemeClr>
              </a:solidFill>
              <a:latin typeface="Book Antiqua" panose="02040602050305030304" pitchFamily="18" charset="0"/>
            </a:endParaRPr>
          </a:p>
          <a:p>
            <a:pPr marL="171450" lvl="1" indent="-171450">
              <a:lnSpc>
                <a:spcPts val="1320"/>
              </a:lnSpc>
              <a:buFont typeface="Wingdings" panose="05000000000000000000" pitchFamily="2" charset="2"/>
              <a:buChar char="§"/>
            </a:pPr>
            <a:r>
              <a:rPr lang="en-US" sz="800" spc="-10" dirty="0">
                <a:solidFill>
                  <a:schemeClr val="bg1">
                    <a:lumMod val="85000"/>
                  </a:schemeClr>
                </a:solidFill>
                <a:latin typeface="Book Antiqua" panose="02040602050305030304" pitchFamily="18" charset="0"/>
                <a:cs typeface="Book Antiqua"/>
              </a:rPr>
              <a:t>Ownership of offshore wealth via partnerships modestly more concentrated than all partnership income</a:t>
            </a:r>
          </a:p>
          <a:p>
            <a:pPr marL="628650" lvl="2" indent="-171450">
              <a:lnSpc>
                <a:spcPts val="1320"/>
              </a:lnSpc>
              <a:buFont typeface="Wingdings" panose="05000000000000000000" pitchFamily="2" charset="2"/>
              <a:buChar char="§"/>
            </a:pPr>
            <a:r>
              <a:rPr lang="en-US" sz="800" spc="-10" dirty="0">
                <a:solidFill>
                  <a:schemeClr val="bg1">
                    <a:lumMod val="85000"/>
                  </a:schemeClr>
                </a:solidFill>
                <a:latin typeface="Book Antiqua" panose="02040602050305030304" pitchFamily="18" charset="0"/>
                <a:cs typeface="Book Antiqua"/>
              </a:rPr>
              <a:t>46% of reported offshore partnership assets held by top 0.01%, 80% by the top 1%</a:t>
            </a:r>
          </a:p>
          <a:p>
            <a:pPr marL="628650" lvl="2" indent="-171450">
              <a:lnSpc>
                <a:spcPts val="1320"/>
              </a:lnSpc>
              <a:buFont typeface="Wingdings" panose="05000000000000000000" pitchFamily="2" charset="2"/>
              <a:buChar char="§"/>
            </a:pPr>
            <a:r>
              <a:rPr lang="en-US" sz="800" spc="-10" dirty="0">
                <a:solidFill>
                  <a:schemeClr val="bg1">
                    <a:lumMod val="85000"/>
                  </a:schemeClr>
                </a:solidFill>
                <a:latin typeface="Book Antiqua" panose="02040602050305030304" pitchFamily="18" charset="0"/>
                <a:cs typeface="Book Antiqua"/>
              </a:rPr>
              <a:t>c.f. 69% of total partnership income received by top 1% (Cooper et al 2016))</a:t>
            </a:r>
            <a:endParaRPr lang="da-DK" sz="700" dirty="0">
              <a:solidFill>
                <a:schemeClr val="bg1">
                  <a:lumMod val="85000"/>
                </a:schemeClr>
              </a:solidFill>
              <a:latin typeface="Book Antiqua" panose="02040602050305030304" pitchFamily="18" charset="0"/>
            </a:endParaRPr>
          </a:p>
          <a:p>
            <a:pPr marL="457200" lvl="2"/>
            <a:endParaRPr lang="da-DK" sz="500" dirty="0">
              <a:latin typeface="Book Antiqua" panose="02040602050305030304" pitchFamily="18" charset="0"/>
            </a:endParaRPr>
          </a:p>
        </p:txBody>
      </p:sp>
    </p:spTree>
    <p:extLst>
      <p:ext uri="{BB962C8B-B14F-4D97-AF65-F5344CB8AC3E}">
        <p14:creationId xmlns:p14="http://schemas.microsoft.com/office/powerpoint/2010/main" val="736223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4626F3A-7FB7-13F9-F3F6-EAACC2515910}"/>
              </a:ext>
            </a:extLst>
          </p:cNvPr>
          <p:cNvSpPr txBox="1">
            <a:spLocks/>
          </p:cNvSpPr>
          <p:nvPr/>
        </p:nvSpPr>
        <p:spPr>
          <a:xfrm>
            <a:off x="112655" y="53975"/>
            <a:ext cx="4384789" cy="215444"/>
          </a:xfrm>
          <a:prstGeom prst="rect">
            <a:avLst/>
          </a:prstGeom>
        </p:spPr>
        <p:txBody>
          <a:bodyPr wrap="square" lIns="0" tIns="0" rIns="0" bIns="0">
            <a:spAutoFit/>
          </a:bodyPr>
          <a:lstStyle>
            <a:lvl1pPr>
              <a:defRPr sz="1400" b="0" i="0">
                <a:solidFill>
                  <a:schemeClr val="tx1"/>
                </a:solidFill>
                <a:latin typeface="Book Antiqua"/>
                <a:ea typeface="+mj-ea"/>
                <a:cs typeface="Book Antiqua"/>
              </a:defRPr>
            </a:lvl1pPr>
          </a:lstStyle>
          <a:p>
            <a:r>
              <a:rPr lang="en-US" b="1" kern="0" dirty="0">
                <a:solidFill>
                  <a:schemeClr val="accent6">
                    <a:lumMod val="50000"/>
                  </a:schemeClr>
                </a:solidFill>
              </a:rPr>
              <a:t>What Can We Learn About Rates of Return? (2018)</a:t>
            </a:r>
            <a:endParaRPr lang="en-US" kern="0" dirty="0"/>
          </a:p>
        </p:txBody>
      </p:sp>
      <p:pic>
        <p:nvPicPr>
          <p:cNvPr id="7" name="Picture 6">
            <a:extLst>
              <a:ext uri="{FF2B5EF4-FFF2-40B4-BE49-F238E27FC236}">
                <a16:creationId xmlns:a16="http://schemas.microsoft.com/office/drawing/2014/main" id="{DD48DE84-B995-2747-EF18-3626B9135569}"/>
              </a:ext>
            </a:extLst>
          </p:cNvPr>
          <p:cNvPicPr>
            <a:picLocks noChangeAspect="1"/>
          </p:cNvPicPr>
          <p:nvPr/>
        </p:nvPicPr>
        <p:blipFill>
          <a:blip r:embed="rId2"/>
          <a:stretch>
            <a:fillRect/>
          </a:stretch>
        </p:blipFill>
        <p:spPr>
          <a:xfrm>
            <a:off x="292099" y="1537188"/>
            <a:ext cx="3871931" cy="1259987"/>
          </a:xfrm>
          <a:prstGeom prst="rect">
            <a:avLst/>
          </a:prstGeom>
        </p:spPr>
      </p:pic>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2395DA3D-A869-DD80-0CCB-EF9D2F89DC1E}"/>
                  </a:ext>
                </a:extLst>
              </p:cNvPr>
              <p:cNvSpPr txBox="1"/>
              <p:nvPr/>
            </p:nvSpPr>
            <p:spPr>
              <a:xfrm>
                <a:off x="91943" y="511175"/>
                <a:ext cx="4426212" cy="1112356"/>
              </a:xfrm>
              <a:prstGeom prst="rect">
                <a:avLst/>
              </a:prstGeom>
              <a:noFill/>
            </p:spPr>
            <p:txBody>
              <a:bodyPr wrap="none" rtlCol="0">
                <a:spAutoFit/>
              </a:bodyPr>
              <a:lstStyle/>
              <a:p>
                <a:pPr marL="171450" indent="-171450">
                  <a:buFont typeface="Arial" panose="020B0604020202020204" pitchFamily="34" charset="0"/>
                  <a:buChar char="•"/>
                </a:pPr>
                <a:r>
                  <a:rPr lang="en-US" sz="900" dirty="0">
                    <a:latin typeface="Book Antiqua" panose="02040602050305030304" pitchFamily="18" charset="0"/>
                  </a:rPr>
                  <a:t>Challenges in estimating (nominal taxable) rates of return in offshore accounts: </a:t>
                </a:r>
              </a:p>
              <a:p>
                <a:pPr marL="628650" lvl="1" indent="-171450">
                  <a:buFont typeface="Arial" panose="020B0604020202020204" pitchFamily="34" charset="0"/>
                  <a:buChar char="•"/>
                </a:pPr>
                <a:r>
                  <a:rPr lang="en-US" sz="900" dirty="0">
                    <a:latin typeface="Book Antiqua" panose="02040602050305030304" pitchFamily="18" charset="0"/>
                  </a:rPr>
                  <a:t>Missing income information for 45% of accounts/41% of wealth</a:t>
                </a:r>
              </a:p>
              <a:p>
                <a:pPr marL="628650" lvl="1" indent="-171450">
                  <a:buFont typeface="Arial" panose="020B0604020202020204" pitchFamily="34" charset="0"/>
                  <a:buChar char="•"/>
                </a:pPr>
                <a:r>
                  <a:rPr lang="en-US" sz="900" dirty="0">
                    <a:latin typeface="Book Antiqua" panose="02040602050305030304" pitchFamily="18" charset="0"/>
                  </a:rPr>
                  <a:t>Some items are not net taxable income amounts (e.g. “gross proceeds”)</a:t>
                </a:r>
              </a:p>
              <a:p>
                <a:pPr marL="628650" lvl="1" indent="-171450">
                  <a:buFont typeface="Arial" panose="020B0604020202020204" pitchFamily="34" charset="0"/>
                  <a:buChar char="•"/>
                </a:pPr>
                <a:endParaRPr lang="en-US" sz="900" dirty="0">
                  <a:latin typeface="Book Antiqua" panose="02040602050305030304" pitchFamily="18" charset="0"/>
                </a:endParaRPr>
              </a:p>
              <a:p>
                <a:pPr marL="171450" indent="-171450">
                  <a:buFont typeface="Arial" panose="020B0604020202020204" pitchFamily="34" charset="0"/>
                  <a:buChar char="•"/>
                </a:pPr>
                <a:r>
                  <a:rPr lang="en-US" sz="900" b="0" dirty="0">
                    <a:latin typeface="Book Antiqua" panose="02040602050305030304" pitchFamily="18" charset="0"/>
                  </a:rPr>
                  <a:t>We estimate “</a:t>
                </a:r>
                <a:r>
                  <a:rPr lang="en-US" sz="900" b="0" dirty="0" err="1">
                    <a:latin typeface="Book Antiqua" panose="02040602050305030304" pitchFamily="18" charset="0"/>
                  </a:rPr>
                  <a:t>qausi</a:t>
                </a:r>
                <a:r>
                  <a:rPr lang="en-US" sz="900" b="0" dirty="0">
                    <a:latin typeface="Book Antiqua" panose="02040602050305030304" pitchFamily="18" charset="0"/>
                  </a:rPr>
                  <a:t>-” rates of return, e.g. </a:t>
                </a:r>
                <a:r>
                  <a:rPr lang="en-GB" sz="900" dirty="0">
                    <a:latin typeface="Book Antiqua" panose="02040602050305030304" pitchFamily="18" charset="0"/>
                  </a:rPr>
                  <a:t> </a:t>
                </a:r>
                <a14:m>
                  <m:oMath xmlns:m="http://schemas.openxmlformats.org/officeDocument/2006/math">
                    <m:f>
                      <m:fPr>
                        <m:ctrlPr>
                          <a:rPr lang="en-GB" sz="900" b="0" i="1" smtClean="0">
                            <a:latin typeface="Cambria Math" panose="02040503050406030204" pitchFamily="18" charset="0"/>
                          </a:rPr>
                        </m:ctrlPr>
                      </m:fPr>
                      <m:num>
                        <m:r>
                          <m:rPr>
                            <m:sty m:val="p"/>
                          </m:rPr>
                          <a:rPr lang="en-GB" sz="900" b="0" i="0" smtClean="0"/>
                          <m:t>Total</m:t>
                        </m:r>
                        <m:r>
                          <a:rPr lang="en-GB" sz="900" b="0" i="0" smtClean="0"/>
                          <m:t> </m:t>
                        </m:r>
                        <m:r>
                          <m:rPr>
                            <m:sty m:val="p"/>
                          </m:rPr>
                          <a:rPr lang="en-GB" sz="900" b="0" i="0" smtClean="0"/>
                          <m:t>Int</m:t>
                        </m:r>
                        <m:r>
                          <a:rPr lang="en-GB" sz="900" b="0" i="0" smtClean="0"/>
                          <m:t>+</m:t>
                        </m:r>
                        <m:r>
                          <m:rPr>
                            <m:sty m:val="p"/>
                          </m:rPr>
                          <a:rPr lang="en-GB" sz="900" b="0" i="0" smtClean="0"/>
                          <m:t>Div</m:t>
                        </m:r>
                      </m:num>
                      <m:den>
                        <m:r>
                          <m:rPr>
                            <m:sty m:val="p"/>
                          </m:rPr>
                          <a:rPr lang="en-GB" sz="900" b="0" i="0" smtClean="0"/>
                          <m:t>Total</m:t>
                        </m:r>
                        <m:r>
                          <a:rPr lang="en-GB" sz="900" b="0" i="0" smtClean="0"/>
                          <m:t> </m:t>
                        </m:r>
                        <m:r>
                          <m:rPr>
                            <m:sty m:val="p"/>
                          </m:rPr>
                          <a:rPr lang="en-GB" sz="900" b="0" i="0" smtClean="0"/>
                          <m:t>Acct</m:t>
                        </m:r>
                        <m:r>
                          <a:rPr lang="en-GB" sz="900" b="0" i="0" smtClean="0"/>
                          <m:t> </m:t>
                        </m:r>
                        <m:r>
                          <m:rPr>
                            <m:sty m:val="p"/>
                          </m:rPr>
                          <a:rPr lang="en-GB" sz="900" b="0" i="0" smtClean="0"/>
                          <m:t>Bal</m:t>
                        </m:r>
                        <m:r>
                          <a:rPr lang="en-GB" sz="900" b="0" i="0" smtClean="0"/>
                          <m:t> |</m:t>
                        </m:r>
                        <m:r>
                          <m:rPr>
                            <m:sty m:val="p"/>
                          </m:rPr>
                          <a:rPr lang="en-GB" sz="900">
                            <a:latin typeface="Cambria Math" panose="02040503050406030204" pitchFamily="18" charset="0"/>
                          </a:rPr>
                          <m:t>Non</m:t>
                        </m:r>
                        <m:r>
                          <a:rPr lang="en-GB" sz="900">
                            <a:latin typeface="Cambria Math" panose="02040503050406030204" pitchFamily="18" charset="0"/>
                          </a:rPr>
                          <m:t>−</m:t>
                        </m:r>
                        <m:r>
                          <m:rPr>
                            <m:sty m:val="p"/>
                          </m:rPr>
                          <a:rPr lang="en-GB" sz="900">
                            <a:latin typeface="Cambria Math" panose="02040503050406030204" pitchFamily="18" charset="0"/>
                          </a:rPr>
                          <m:t>Missing</m:t>
                        </m:r>
                        <m:r>
                          <a:rPr lang="en-GB" sz="900" b="0" i="0" smtClean="0">
                            <a:latin typeface="Cambria Math" panose="02040503050406030204" pitchFamily="18" charset="0"/>
                          </a:rPr>
                          <m:t> </m:t>
                        </m:r>
                        <m:r>
                          <m:rPr>
                            <m:sty m:val="p"/>
                          </m:rPr>
                          <a:rPr lang="en-GB" sz="900" b="0" i="0" smtClean="0"/>
                          <m:t>Int</m:t>
                        </m:r>
                        <m:r>
                          <a:rPr lang="en-GB" sz="900" b="0" i="0" smtClean="0"/>
                          <m:t> </m:t>
                        </m:r>
                        <m:r>
                          <m:rPr>
                            <m:sty m:val="p"/>
                          </m:rPr>
                          <a:rPr lang="en-GB" sz="900" b="0" i="0" smtClean="0"/>
                          <m:t>or</m:t>
                        </m:r>
                        <m:r>
                          <a:rPr lang="en-GB" sz="900" b="0" i="0" smtClean="0"/>
                          <m:t> </m:t>
                        </m:r>
                        <m:r>
                          <m:rPr>
                            <m:sty m:val="p"/>
                          </m:rPr>
                          <a:rPr lang="en-GB" sz="900" b="0" i="0" smtClean="0"/>
                          <m:t>Div</m:t>
                        </m:r>
                        <m:r>
                          <a:rPr lang="en-GB" sz="900" b="0" i="0" smtClean="0"/>
                          <m:t> </m:t>
                        </m:r>
                      </m:den>
                    </m:f>
                  </m:oMath>
                </a14:m>
                <a:endParaRPr lang="en-US" sz="900" dirty="0">
                  <a:latin typeface="Book Antiqua" panose="02040602050305030304" pitchFamily="18" charset="0"/>
                </a:endParaRPr>
              </a:p>
              <a:p>
                <a:pPr marL="171450" indent="-171450">
                  <a:buFont typeface="Arial" panose="020B0604020202020204" pitchFamily="34" charset="0"/>
                  <a:buChar char="•"/>
                </a:pPr>
                <a:endParaRPr lang="en-US" sz="700" dirty="0">
                  <a:latin typeface="Book Antiqua" panose="02040602050305030304" pitchFamily="18" charset="0"/>
                </a:endParaRPr>
              </a:p>
              <a:p>
                <a:pPr marL="628650" lvl="1" indent="-171450">
                  <a:buFont typeface="Arial" panose="020B0604020202020204" pitchFamily="34" charset="0"/>
                  <a:buChar char="•"/>
                </a:pPr>
                <a:endParaRPr lang="en-US" sz="900" dirty="0"/>
              </a:p>
            </p:txBody>
          </p:sp>
        </mc:Choice>
        <mc:Fallback>
          <p:sp>
            <p:nvSpPr>
              <p:cNvPr id="9" name="TextBox 8">
                <a:extLst>
                  <a:ext uri="{FF2B5EF4-FFF2-40B4-BE49-F238E27FC236}">
                    <a16:creationId xmlns:a16="http://schemas.microsoft.com/office/drawing/2014/main" id="{2395DA3D-A869-DD80-0CCB-EF9D2F89DC1E}"/>
                  </a:ext>
                </a:extLst>
              </p:cNvPr>
              <p:cNvSpPr txBox="1">
                <a:spLocks noRot="1" noChangeAspect="1" noMove="1" noResize="1" noEditPoints="1" noAdjustHandles="1" noChangeArrowheads="1" noChangeShapeType="1" noTextEdit="1"/>
              </p:cNvSpPr>
              <p:nvPr/>
            </p:nvSpPr>
            <p:spPr>
              <a:xfrm>
                <a:off x="91943" y="511175"/>
                <a:ext cx="4426212" cy="1112356"/>
              </a:xfrm>
              <a:prstGeom prst="rect">
                <a:avLst/>
              </a:prstGeom>
              <a:blipFill>
                <a:blip r:embed="rId3"/>
                <a:stretch>
                  <a:fillRect/>
                </a:stretch>
              </a:blipFill>
            </p:spPr>
            <p:txBody>
              <a:bodyPr/>
              <a:lstStyle/>
              <a:p>
                <a:r>
                  <a:rPr lang="en-US">
                    <a:noFill/>
                  </a:rPr>
                  <a:t> </a:t>
                </a:r>
              </a:p>
            </p:txBody>
          </p:sp>
        </mc:Fallback>
      </mc:AlternateContent>
      <p:sp>
        <p:nvSpPr>
          <p:cNvPr id="11" name="Rectangle 10">
            <a:extLst>
              <a:ext uri="{FF2B5EF4-FFF2-40B4-BE49-F238E27FC236}">
                <a16:creationId xmlns:a16="http://schemas.microsoft.com/office/drawing/2014/main" id="{20D50F41-082E-657B-F513-417E715E6AE2}"/>
              </a:ext>
            </a:extLst>
          </p:cNvPr>
          <p:cNvSpPr/>
          <p:nvPr/>
        </p:nvSpPr>
        <p:spPr>
          <a:xfrm>
            <a:off x="3801989" y="2178770"/>
            <a:ext cx="362042" cy="381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4579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0" y="50025"/>
            <a:ext cx="4419498" cy="215444"/>
          </a:xfrm>
        </p:spPr>
        <p:txBody>
          <a:bodyPr/>
          <a:lstStyle/>
          <a:p>
            <a:r>
              <a:rPr lang="en-US" b="1" dirty="0">
                <a:solidFill>
                  <a:schemeClr val="accent6">
                    <a:lumMod val="50000"/>
                  </a:schemeClr>
                </a:solidFill>
              </a:rPr>
              <a:t>Partnership account owners and their shareholders</a:t>
            </a:r>
            <a:endParaRPr lang="en-US" dirty="0"/>
          </a:p>
        </p:txBody>
      </p:sp>
      <p:sp>
        <p:nvSpPr>
          <p:cNvPr id="3" name="Text Placeholder 2"/>
          <p:cNvSpPr>
            <a:spLocks noGrp="1"/>
          </p:cNvSpPr>
          <p:nvPr>
            <p:ph type="body" idx="1"/>
          </p:nvPr>
        </p:nvSpPr>
        <p:spPr>
          <a:xfrm>
            <a:off x="125843" y="663575"/>
            <a:ext cx="4358411" cy="1941557"/>
          </a:xfrm>
        </p:spPr>
        <p:txBody>
          <a:bodyPr/>
          <a:lstStyle/>
          <a:p>
            <a:pPr marL="0" lvl="1">
              <a:lnSpc>
                <a:spcPts val="1320"/>
              </a:lnSpc>
            </a:pPr>
            <a:r>
              <a:rPr lang="da-DK" dirty="0">
                <a:latin typeface="Book Antiqua" panose="02040602050305030304" pitchFamily="18" charset="0"/>
              </a:rPr>
              <a:t>Partnerships hold the plurality of offshore assets, 78% of which are in havens. Using the micro data, we can learn about taxable owners</a:t>
            </a:r>
          </a:p>
          <a:p>
            <a:pPr marL="0" lvl="1">
              <a:lnSpc>
                <a:spcPts val="1320"/>
              </a:lnSpc>
            </a:pPr>
            <a:r>
              <a:rPr lang="da-DK" dirty="0">
                <a:latin typeface="Book Antiqua" panose="02040602050305030304" pitchFamily="18" charset="0"/>
              </a:rPr>
              <a:t> </a:t>
            </a:r>
          </a:p>
          <a:p>
            <a:pPr marL="228600" lvl="1" indent="-228600">
              <a:lnSpc>
                <a:spcPts val="1320"/>
              </a:lnSpc>
              <a:buFont typeface="+mj-lt"/>
              <a:buAutoNum type="arabicPeriod"/>
            </a:pPr>
            <a:r>
              <a:rPr lang="da-DK" dirty="0">
                <a:latin typeface="Book Antiqua" panose="02040602050305030304" pitchFamily="18" charset="0"/>
              </a:rPr>
              <a:t>Link partnership account owners to the entity income tax return (Form 1065) for partnership information</a:t>
            </a:r>
          </a:p>
          <a:p>
            <a:pPr marL="742950" lvl="2" indent="-285750">
              <a:lnSpc>
                <a:spcPts val="1320"/>
              </a:lnSpc>
              <a:buFont typeface="Wingdings" panose="05000000000000000000" pitchFamily="2" charset="2"/>
              <a:buChar char="§"/>
            </a:pPr>
            <a:endParaRPr lang="da-DK" sz="1100" dirty="0">
              <a:latin typeface="Book Antiqua" panose="02040602050305030304" pitchFamily="18" charset="0"/>
            </a:endParaRPr>
          </a:p>
          <a:p>
            <a:pPr marL="228600" lvl="1" indent="-228600">
              <a:lnSpc>
                <a:spcPts val="1500"/>
              </a:lnSpc>
              <a:buFont typeface="+mj-lt"/>
              <a:buAutoNum type="arabicPeriod"/>
            </a:pPr>
            <a:r>
              <a:rPr lang="da-DK" dirty="0">
                <a:latin typeface="Book Antiqua" panose="02040602050305030304" pitchFamily="18" charset="0"/>
              </a:rPr>
              <a:t>Link shareholders to the partnership </a:t>
            </a:r>
            <a:endParaRPr lang="da-DK" sz="500" dirty="0">
              <a:latin typeface="Book Antiqua" panose="02040602050305030304" pitchFamily="18" charset="0"/>
            </a:endParaRPr>
          </a:p>
          <a:p>
            <a:pPr marL="742950" lvl="2" indent="-285750">
              <a:buFont typeface="Wingdings" panose="05000000000000000000" pitchFamily="2" charset="2"/>
              <a:buChar char="§"/>
            </a:pPr>
            <a:r>
              <a:rPr lang="da-DK" sz="1100" dirty="0">
                <a:latin typeface="Book Antiqua" panose="02040602050305030304" pitchFamily="18" charset="0"/>
              </a:rPr>
              <a:t>Distribute foreign assets and income to the shareholders (based on their share of total income distributed on K-1s)</a:t>
            </a:r>
          </a:p>
          <a:p>
            <a:pPr marL="457200" lvl="2"/>
            <a:endParaRPr lang="da-DK" sz="500" dirty="0">
              <a:latin typeface="Book Antiqua" panose="02040602050305030304" pitchFamily="18" charset="0"/>
            </a:endParaRPr>
          </a:p>
          <a:p>
            <a:pPr marL="742950" lvl="2" indent="-285750">
              <a:lnSpc>
                <a:spcPts val="1320"/>
              </a:lnSpc>
              <a:buFont typeface="Wingdings" panose="05000000000000000000" pitchFamily="2" charset="2"/>
              <a:buChar char="§"/>
            </a:pPr>
            <a:r>
              <a:rPr lang="da-DK" sz="1100" dirty="0">
                <a:latin typeface="Book Antiqua" panose="02040602050305030304" pitchFamily="18" charset="0"/>
              </a:rPr>
              <a:t>Look through levels of pass-through ownership to ultimate taxpayer (</a:t>
            </a:r>
            <a:r>
              <a:rPr lang="da-DK" sz="900" dirty="0">
                <a:latin typeface="Book Antiqua" panose="02040602050305030304" pitchFamily="18" charset="0"/>
              </a:rPr>
              <a:t>Cooper et al. 2016</a:t>
            </a:r>
            <a:r>
              <a:rPr lang="da-DK" sz="1100" dirty="0">
                <a:latin typeface="Book Antiqua" panose="02040602050305030304" pitchFamily="18" charset="0"/>
              </a:rPr>
              <a:t>)</a:t>
            </a:r>
          </a:p>
        </p:txBody>
      </p:sp>
    </p:spTree>
    <p:extLst>
      <p:ext uri="{BB962C8B-B14F-4D97-AF65-F5344CB8AC3E}">
        <p14:creationId xmlns:p14="http://schemas.microsoft.com/office/powerpoint/2010/main" val="1471456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pPr algn="ctr"/>
            <a:r>
              <a:rPr lang="en-US" b="1" dirty="0">
                <a:solidFill>
                  <a:schemeClr val="accent6">
                    <a:lumMod val="50000"/>
                  </a:schemeClr>
                </a:solidFill>
              </a:rPr>
              <a:t>Shares of partnership assets </a:t>
            </a:r>
            <a:br>
              <a:rPr lang="en-US" b="1" dirty="0">
                <a:solidFill>
                  <a:schemeClr val="accent6">
                    <a:lumMod val="50000"/>
                  </a:schemeClr>
                </a:solidFill>
              </a:rPr>
            </a:br>
            <a:r>
              <a:rPr lang="en-US" b="1" dirty="0">
                <a:solidFill>
                  <a:schemeClr val="accent6">
                    <a:lumMod val="50000"/>
                  </a:schemeClr>
                </a:solidFill>
              </a:rPr>
              <a:t>by industry and location (2018)</a:t>
            </a:r>
            <a:endParaRPr lang="en-US" dirty="0"/>
          </a:p>
        </p:txBody>
      </p:sp>
      <p:pic>
        <p:nvPicPr>
          <p:cNvPr id="4" name="Picture 3">
            <a:extLst>
              <a:ext uri="{FF2B5EF4-FFF2-40B4-BE49-F238E27FC236}">
                <a16:creationId xmlns:a16="http://schemas.microsoft.com/office/drawing/2014/main" id="{EE5A19C9-4E85-8891-8410-438BC3ADF9D7}"/>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050" y="663575"/>
            <a:ext cx="2933701" cy="2133600"/>
          </a:xfrm>
          <a:prstGeom prst="rect">
            <a:avLst/>
          </a:prstGeom>
          <a:noFill/>
          <a:ln>
            <a:noFill/>
          </a:ln>
        </p:spPr>
      </p:pic>
      <p:sp>
        <p:nvSpPr>
          <p:cNvPr id="5" name="TextBox 4">
            <a:extLst>
              <a:ext uri="{FF2B5EF4-FFF2-40B4-BE49-F238E27FC236}">
                <a16:creationId xmlns:a16="http://schemas.microsoft.com/office/drawing/2014/main" id="{B4F3C1D2-16A4-AA3F-A619-9E4578935A9E}"/>
              </a:ext>
            </a:extLst>
          </p:cNvPr>
          <p:cNvSpPr txBox="1"/>
          <p:nvPr/>
        </p:nvSpPr>
        <p:spPr>
          <a:xfrm>
            <a:off x="158468" y="2806935"/>
            <a:ext cx="4327867" cy="338554"/>
          </a:xfrm>
          <a:prstGeom prst="rect">
            <a:avLst/>
          </a:prstGeom>
          <a:noFill/>
        </p:spPr>
        <p:txBody>
          <a:bodyPr wrap="square" rtlCol="0">
            <a:spAutoFit/>
          </a:bodyPr>
          <a:lstStyle/>
          <a:p>
            <a:r>
              <a:rPr lang="en-US" sz="800" dirty="0">
                <a:latin typeface="Book Antiqua" panose="02040602050305030304" pitchFamily="18" charset="0"/>
              </a:rPr>
              <a:t>Compare to partnership income from all partnerships in 2011 (Cooper et al 2016): </a:t>
            </a:r>
          </a:p>
          <a:p>
            <a:r>
              <a:rPr lang="en-US" sz="800" dirty="0">
                <a:latin typeface="Book Antiqua" panose="02040602050305030304" pitchFamily="18" charset="0"/>
              </a:rPr>
              <a:t>70% Finance, 11% professional services</a:t>
            </a:r>
          </a:p>
        </p:txBody>
      </p:sp>
      <p:sp>
        <p:nvSpPr>
          <p:cNvPr id="3" name="TextBox 2">
            <a:extLst>
              <a:ext uri="{FF2B5EF4-FFF2-40B4-BE49-F238E27FC236}">
                <a16:creationId xmlns:a16="http://schemas.microsoft.com/office/drawing/2014/main" id="{A7AA0644-BD84-4B01-FA08-2BCF1D597684}"/>
              </a:ext>
            </a:extLst>
          </p:cNvPr>
          <p:cNvSpPr txBox="1"/>
          <p:nvPr/>
        </p:nvSpPr>
        <p:spPr>
          <a:xfrm rot="18836466">
            <a:off x="874661" y="2353707"/>
            <a:ext cx="533400" cy="169277"/>
          </a:xfrm>
          <a:prstGeom prst="rect">
            <a:avLst/>
          </a:prstGeom>
          <a:noFill/>
        </p:spPr>
        <p:txBody>
          <a:bodyPr wrap="square" rtlCol="0">
            <a:spAutoFit/>
          </a:bodyPr>
          <a:lstStyle/>
          <a:p>
            <a:r>
              <a:rPr lang="en-US" sz="500" dirty="0"/>
              <a:t>(NAICS 5239)</a:t>
            </a:r>
          </a:p>
        </p:txBody>
      </p:sp>
      <p:sp>
        <p:nvSpPr>
          <p:cNvPr id="7" name="TextBox 6">
            <a:extLst>
              <a:ext uri="{FF2B5EF4-FFF2-40B4-BE49-F238E27FC236}">
                <a16:creationId xmlns:a16="http://schemas.microsoft.com/office/drawing/2014/main" id="{1114F134-B74D-0E3F-4B9E-0E9ECDE6CB2E}"/>
              </a:ext>
            </a:extLst>
          </p:cNvPr>
          <p:cNvSpPr txBox="1"/>
          <p:nvPr/>
        </p:nvSpPr>
        <p:spPr>
          <a:xfrm rot="18836466">
            <a:off x="1613439" y="2185649"/>
            <a:ext cx="701561" cy="169277"/>
          </a:xfrm>
          <a:prstGeom prst="rect">
            <a:avLst/>
          </a:prstGeom>
          <a:noFill/>
        </p:spPr>
        <p:txBody>
          <a:bodyPr wrap="square" rtlCol="0">
            <a:spAutoFit/>
          </a:bodyPr>
          <a:lstStyle/>
          <a:p>
            <a:r>
              <a:rPr lang="en-US" sz="500" dirty="0"/>
              <a:t>(NAICS 52,53,55)</a:t>
            </a:r>
          </a:p>
        </p:txBody>
      </p:sp>
    </p:spTree>
    <p:extLst>
      <p:ext uri="{BB962C8B-B14F-4D97-AF65-F5344CB8AC3E}">
        <p14:creationId xmlns:p14="http://schemas.microsoft.com/office/powerpoint/2010/main" val="2412527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pPr algn="ctr"/>
            <a:r>
              <a:rPr lang="en-US" b="1" dirty="0">
                <a:solidFill>
                  <a:schemeClr val="accent6">
                    <a:lumMod val="50000"/>
                  </a:schemeClr>
                </a:solidFill>
              </a:rPr>
              <a:t>Shares of Partnership foreign assets </a:t>
            </a:r>
            <a:br>
              <a:rPr lang="en-US" b="1" dirty="0">
                <a:solidFill>
                  <a:schemeClr val="accent6">
                    <a:lumMod val="50000"/>
                  </a:schemeClr>
                </a:solidFill>
              </a:rPr>
            </a:br>
            <a:r>
              <a:rPr lang="en-US" b="1" dirty="0">
                <a:solidFill>
                  <a:schemeClr val="accent6">
                    <a:lumMod val="50000"/>
                  </a:schemeClr>
                </a:solidFill>
              </a:rPr>
              <a:t>by beneficial taxable owner type (2018)</a:t>
            </a:r>
            <a:endParaRPr lang="en-US" dirty="0"/>
          </a:p>
        </p:txBody>
      </p:sp>
      <p:sp>
        <p:nvSpPr>
          <p:cNvPr id="5" name="TextBox 4">
            <a:extLst>
              <a:ext uri="{FF2B5EF4-FFF2-40B4-BE49-F238E27FC236}">
                <a16:creationId xmlns:a16="http://schemas.microsoft.com/office/drawing/2014/main" id="{B4F3C1D2-16A4-AA3F-A619-9E4578935A9E}"/>
              </a:ext>
            </a:extLst>
          </p:cNvPr>
          <p:cNvSpPr txBox="1"/>
          <p:nvPr/>
        </p:nvSpPr>
        <p:spPr>
          <a:xfrm>
            <a:off x="186930" y="2830106"/>
            <a:ext cx="4327867" cy="461665"/>
          </a:xfrm>
          <a:prstGeom prst="rect">
            <a:avLst/>
          </a:prstGeom>
          <a:noFill/>
        </p:spPr>
        <p:txBody>
          <a:bodyPr wrap="square" rtlCol="0">
            <a:spAutoFit/>
          </a:bodyPr>
          <a:lstStyle/>
          <a:p>
            <a:r>
              <a:rPr lang="en-US" sz="800" dirty="0">
                <a:latin typeface="Book Antiqua" panose="02040602050305030304" pitchFamily="18" charset="0"/>
              </a:rPr>
              <a:t>Compare assigned share of partnership foreign assets (red bars) to shares of all partnership income from in 2011 (blue bars, Cooper et al 2016): 20% unclassifiable, 43% individual, 5% tax exempt, 9% foreign, 7% trust, 10% </a:t>
            </a:r>
            <a:r>
              <a:rPr lang="en-US" sz="800" dirty="0" err="1">
                <a:latin typeface="Book Antiqua" panose="02040602050305030304" pitchFamily="18" charset="0"/>
              </a:rPr>
              <a:t>corp</a:t>
            </a:r>
            <a:endParaRPr lang="en-US" sz="800" dirty="0">
              <a:latin typeface="Book Antiqua" panose="02040602050305030304" pitchFamily="18" charset="0"/>
            </a:endParaRPr>
          </a:p>
        </p:txBody>
      </p:sp>
      <p:graphicFrame>
        <p:nvGraphicFramePr>
          <p:cNvPr id="8" name="Chart 7">
            <a:extLst>
              <a:ext uri="{FF2B5EF4-FFF2-40B4-BE49-F238E27FC236}">
                <a16:creationId xmlns:a16="http://schemas.microsoft.com/office/drawing/2014/main" id="{35769431-ADC8-BEF7-B202-DE960DB15E55}"/>
              </a:ext>
            </a:extLst>
          </p:cNvPr>
          <p:cNvGraphicFramePr>
            <a:graphicFrameLocks/>
          </p:cNvGraphicFramePr>
          <p:nvPr>
            <p:extLst>
              <p:ext uri="{D42A27DB-BD31-4B8C-83A1-F6EECF244321}">
                <p14:modId xmlns:p14="http://schemas.microsoft.com/office/powerpoint/2010/main" val="3257443310"/>
              </p:ext>
            </p:extLst>
          </p:nvPr>
        </p:nvGraphicFramePr>
        <p:xfrm>
          <a:off x="186930" y="663575"/>
          <a:ext cx="4114800" cy="22621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9164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5757" y="1072832"/>
            <a:ext cx="3918585" cy="830997"/>
          </a:xfrm>
        </p:spPr>
        <p:txBody>
          <a:bodyPr/>
          <a:lstStyle/>
          <a:p>
            <a:pPr algn="ctr"/>
            <a:r>
              <a:rPr lang="en-US" sz="1800" b="1" dirty="0">
                <a:solidFill>
                  <a:schemeClr val="bg1"/>
                </a:solidFill>
              </a:rPr>
              <a:t>Beneficial individual owners of foreign assets across the income distribution</a:t>
            </a:r>
          </a:p>
        </p:txBody>
      </p:sp>
    </p:spTree>
    <p:extLst>
      <p:ext uri="{BB962C8B-B14F-4D97-AF65-F5344CB8AC3E}">
        <p14:creationId xmlns:p14="http://schemas.microsoft.com/office/powerpoint/2010/main" val="1753422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r>
              <a:rPr lang="en-US" b="1" dirty="0">
                <a:solidFill>
                  <a:schemeClr val="accent6">
                    <a:lumMod val="50000"/>
                  </a:schemeClr>
                </a:solidFill>
              </a:rPr>
              <a:t>Share of taxpayers with a foreign account by position in the income (AGI) distribution (2018)</a:t>
            </a:r>
            <a:endParaRPr lang="en-US" dirty="0"/>
          </a:p>
        </p:txBody>
      </p:sp>
      <p:pic>
        <p:nvPicPr>
          <p:cNvPr id="6" name="Picture 5" descr="Chart&#10;&#10;Description automatically generated">
            <a:extLst>
              <a:ext uri="{FF2B5EF4-FFF2-40B4-BE49-F238E27FC236}">
                <a16:creationId xmlns:a16="http://schemas.microsoft.com/office/drawing/2014/main" id="{1AE1AAB8-00AD-1830-2F20-29FCF7C8F63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050" y="739775"/>
            <a:ext cx="3733800" cy="2716582"/>
          </a:xfrm>
          <a:prstGeom prst="rect">
            <a:avLst/>
          </a:prstGeom>
          <a:noFill/>
          <a:ln>
            <a:noFill/>
          </a:ln>
        </p:spPr>
      </p:pic>
      <p:sp>
        <p:nvSpPr>
          <p:cNvPr id="3" name="Right Brace 2">
            <a:extLst>
              <a:ext uri="{FF2B5EF4-FFF2-40B4-BE49-F238E27FC236}">
                <a16:creationId xmlns:a16="http://schemas.microsoft.com/office/drawing/2014/main" id="{46C88014-0839-491E-DFBD-8DDC582654B1}"/>
              </a:ext>
            </a:extLst>
          </p:cNvPr>
          <p:cNvSpPr/>
          <p:nvPr/>
        </p:nvSpPr>
        <p:spPr>
          <a:xfrm rot="16200000">
            <a:off x="3414284" y="416035"/>
            <a:ext cx="143733"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a:extLst>
              <a:ext uri="{FF2B5EF4-FFF2-40B4-BE49-F238E27FC236}">
                <a16:creationId xmlns:a16="http://schemas.microsoft.com/office/drawing/2014/main" id="{5F7C2D1C-353C-065D-412C-BB62F0B75D94}"/>
              </a:ext>
            </a:extLst>
          </p:cNvPr>
          <p:cNvSpPr txBox="1"/>
          <p:nvPr/>
        </p:nvSpPr>
        <p:spPr>
          <a:xfrm>
            <a:off x="3067050" y="586442"/>
            <a:ext cx="838200" cy="230832"/>
          </a:xfrm>
          <a:prstGeom prst="rect">
            <a:avLst/>
          </a:prstGeom>
          <a:noFill/>
        </p:spPr>
        <p:txBody>
          <a:bodyPr wrap="square" rtlCol="0">
            <a:spAutoFit/>
          </a:bodyPr>
          <a:lstStyle/>
          <a:p>
            <a:pPr algn="ctr"/>
            <a:r>
              <a:rPr lang="en-US" sz="900" dirty="0"/>
              <a:t>Top 1%</a:t>
            </a:r>
          </a:p>
        </p:txBody>
      </p:sp>
    </p:spTree>
    <p:extLst>
      <p:ext uri="{BB962C8B-B14F-4D97-AF65-F5344CB8AC3E}">
        <p14:creationId xmlns:p14="http://schemas.microsoft.com/office/powerpoint/2010/main" val="1569602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r>
              <a:rPr lang="en-US" b="1" dirty="0">
                <a:solidFill>
                  <a:schemeClr val="accent6">
                    <a:lumMod val="50000"/>
                  </a:schemeClr>
                </a:solidFill>
              </a:rPr>
              <a:t>Share of taxpayers with a foreign account by position in the income, haven v non (2018)</a:t>
            </a:r>
            <a:endParaRPr lang="en-US" dirty="0"/>
          </a:p>
        </p:txBody>
      </p:sp>
      <p:sp>
        <p:nvSpPr>
          <p:cNvPr id="7" name="TextBox 6">
            <a:extLst>
              <a:ext uri="{FF2B5EF4-FFF2-40B4-BE49-F238E27FC236}">
                <a16:creationId xmlns:a16="http://schemas.microsoft.com/office/drawing/2014/main" id="{5F7C2D1C-353C-065D-412C-BB62F0B75D94}"/>
              </a:ext>
            </a:extLst>
          </p:cNvPr>
          <p:cNvSpPr txBox="1"/>
          <p:nvPr/>
        </p:nvSpPr>
        <p:spPr>
          <a:xfrm>
            <a:off x="3119303" y="553700"/>
            <a:ext cx="838200" cy="230832"/>
          </a:xfrm>
          <a:prstGeom prst="rect">
            <a:avLst/>
          </a:prstGeom>
          <a:noFill/>
        </p:spPr>
        <p:txBody>
          <a:bodyPr wrap="square" rtlCol="0">
            <a:spAutoFit/>
          </a:bodyPr>
          <a:lstStyle/>
          <a:p>
            <a:pPr algn="ctr"/>
            <a:r>
              <a:rPr lang="en-US" sz="900" dirty="0"/>
              <a:t>Top 1%</a:t>
            </a:r>
          </a:p>
        </p:txBody>
      </p:sp>
      <p:pic>
        <p:nvPicPr>
          <p:cNvPr id="8" name="Picture 7" descr="Chart, histogram&#10;&#10;Description automatically generated">
            <a:extLst>
              <a:ext uri="{FF2B5EF4-FFF2-40B4-BE49-F238E27FC236}">
                <a16:creationId xmlns:a16="http://schemas.microsoft.com/office/drawing/2014/main" id="{A837A4F8-194E-3970-FE6A-B37094133CD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0049" y="725438"/>
            <a:ext cx="3751103" cy="2729564"/>
          </a:xfrm>
          <a:prstGeom prst="rect">
            <a:avLst/>
          </a:prstGeom>
          <a:noFill/>
          <a:ln>
            <a:noFill/>
          </a:ln>
        </p:spPr>
      </p:pic>
      <p:sp>
        <p:nvSpPr>
          <p:cNvPr id="9" name="Right Brace 8">
            <a:extLst>
              <a:ext uri="{FF2B5EF4-FFF2-40B4-BE49-F238E27FC236}">
                <a16:creationId xmlns:a16="http://schemas.microsoft.com/office/drawing/2014/main" id="{C10C7BA4-F23E-D034-D20C-FF941FC20786}"/>
              </a:ext>
            </a:extLst>
          </p:cNvPr>
          <p:cNvSpPr/>
          <p:nvPr/>
        </p:nvSpPr>
        <p:spPr>
          <a:xfrm rot="16200000">
            <a:off x="3466537" y="411970"/>
            <a:ext cx="143733" cy="914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5148734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0" y="50025"/>
            <a:ext cx="4419498" cy="215444"/>
          </a:xfrm>
        </p:spPr>
        <p:txBody>
          <a:bodyPr/>
          <a:lstStyle/>
          <a:p>
            <a:r>
              <a:rPr lang="en-US" b="1" dirty="0">
                <a:solidFill>
                  <a:schemeClr val="accent6">
                    <a:lumMod val="50000"/>
                  </a:schemeClr>
                </a:solidFill>
              </a:rPr>
              <a:t>Comparisons to Previous Literature</a:t>
            </a:r>
            <a:endParaRPr lang="en-US" dirty="0"/>
          </a:p>
        </p:txBody>
      </p:sp>
      <p:sp>
        <p:nvSpPr>
          <p:cNvPr id="3" name="Text Placeholder 2"/>
          <p:cNvSpPr>
            <a:spLocks noGrp="1"/>
          </p:cNvSpPr>
          <p:nvPr>
            <p:ph type="body" idx="1"/>
          </p:nvPr>
        </p:nvSpPr>
        <p:spPr>
          <a:xfrm>
            <a:off x="123686" y="434975"/>
            <a:ext cx="4358411" cy="2410916"/>
          </a:xfrm>
        </p:spPr>
        <p:txBody>
          <a:bodyPr/>
          <a:lstStyle/>
          <a:p>
            <a:pPr marL="171450" lvl="1" indent="-171450">
              <a:lnSpc>
                <a:spcPts val="1320"/>
              </a:lnSpc>
              <a:buFont typeface="Wingdings" panose="05000000000000000000" pitchFamily="2" charset="2"/>
              <a:buChar char="§"/>
            </a:pPr>
            <a:r>
              <a:rPr lang="en-US" sz="800" dirty="0">
                <a:solidFill>
                  <a:schemeClr val="tx1"/>
                </a:solidFill>
                <a:latin typeface="Book Antiqua" panose="02040602050305030304" pitchFamily="18" charset="0"/>
              </a:rPr>
              <a:t>Larger wealth in tax havens than suggested by prior US estimates</a:t>
            </a:r>
          </a:p>
          <a:p>
            <a:pPr marL="628650" lvl="2" indent="-171450">
              <a:lnSpc>
                <a:spcPts val="1320"/>
              </a:lnSpc>
              <a:buFont typeface="Wingdings" panose="05000000000000000000" pitchFamily="2" charset="2"/>
              <a:buChar char="§"/>
            </a:pPr>
            <a:r>
              <a:rPr lang="en-US" sz="800" dirty="0">
                <a:solidFill>
                  <a:schemeClr val="tx1"/>
                </a:solidFill>
                <a:latin typeface="Book Antiqua" panose="02040602050305030304" pitchFamily="18" charset="0"/>
              </a:rPr>
              <a:t>Our data: </a:t>
            </a:r>
            <a:r>
              <a:rPr lang="en-US" sz="800" b="1" dirty="0">
                <a:solidFill>
                  <a:schemeClr val="tx1"/>
                </a:solidFill>
                <a:latin typeface="Book Antiqua" panose="02040602050305030304" pitchFamily="18" charset="0"/>
              </a:rPr>
              <a:t>$1.94 trillion/10% of GDP in tax havens in 2018</a:t>
            </a:r>
          </a:p>
          <a:p>
            <a:pPr marL="628650" lvl="2" indent="-171450">
              <a:lnSpc>
                <a:spcPts val="1320"/>
              </a:lnSpc>
              <a:buFont typeface="Wingdings" panose="05000000000000000000" pitchFamily="2" charset="2"/>
              <a:buChar char="§"/>
            </a:pPr>
            <a:r>
              <a:rPr lang="en-US" sz="800" dirty="0" err="1">
                <a:solidFill>
                  <a:schemeClr val="tx1"/>
                </a:solidFill>
                <a:latin typeface="Book Antiqua" panose="02040602050305030304" pitchFamily="18" charset="0"/>
              </a:rPr>
              <a:t>Alstadsæter</a:t>
            </a:r>
            <a:r>
              <a:rPr lang="en-US" sz="800" dirty="0">
                <a:solidFill>
                  <a:schemeClr val="tx1"/>
                </a:solidFill>
                <a:latin typeface="Book Antiqua" panose="02040602050305030304" pitchFamily="18" charset="0"/>
              </a:rPr>
              <a:t> et al. (2018): $1.1 trillion in havens/7% of GDP in havens in 2007.</a:t>
            </a:r>
          </a:p>
          <a:p>
            <a:pPr marL="0" lvl="1">
              <a:lnSpc>
                <a:spcPts val="1320"/>
              </a:lnSpc>
            </a:pPr>
            <a:endParaRPr lang="en-US" sz="800" dirty="0">
              <a:solidFill>
                <a:schemeClr val="tx1"/>
              </a:solidFill>
              <a:latin typeface="Book Antiqua" panose="02040602050305030304" pitchFamily="18" charset="0"/>
            </a:endParaRPr>
          </a:p>
          <a:p>
            <a:pPr marL="171450" lvl="1"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Comparable</a:t>
            </a:r>
            <a:r>
              <a:rPr lang="da-DK" sz="800" dirty="0">
                <a:solidFill>
                  <a:schemeClr val="tx1"/>
                </a:solidFill>
                <a:latin typeface="Book Antiqua" panose="02040602050305030304" pitchFamily="18" charset="0"/>
              </a:rPr>
              <a:t> rates of </a:t>
            </a:r>
            <a:r>
              <a:rPr lang="da-DK" sz="800" dirty="0" err="1">
                <a:solidFill>
                  <a:schemeClr val="tx1"/>
                </a:solidFill>
                <a:latin typeface="Book Antiqua" panose="02040602050305030304" pitchFamily="18" charset="0"/>
              </a:rPr>
              <a:t>ownership</a:t>
            </a:r>
            <a:r>
              <a:rPr lang="da-DK" sz="800" dirty="0">
                <a:solidFill>
                  <a:schemeClr val="tx1"/>
                </a:solidFill>
                <a:latin typeface="Book Antiqua" panose="02040602050305030304" pitchFamily="18" charset="0"/>
              </a:rPr>
              <a:t> of offshore </a:t>
            </a:r>
            <a:r>
              <a:rPr lang="da-DK" sz="800" dirty="0" err="1">
                <a:solidFill>
                  <a:schemeClr val="tx1"/>
                </a:solidFill>
                <a:latin typeface="Book Antiqua" panose="02040602050305030304" pitchFamily="18" charset="0"/>
              </a:rPr>
              <a:t>wealth</a:t>
            </a:r>
            <a:r>
              <a:rPr lang="da-DK" sz="800" dirty="0">
                <a:solidFill>
                  <a:schemeClr val="tx1"/>
                </a:solidFill>
                <a:latin typeface="Book Antiqua" panose="02040602050305030304" pitchFamily="18" charset="0"/>
              </a:rPr>
              <a:t> at the top to Scandinavian data</a:t>
            </a:r>
          </a:p>
          <a:p>
            <a:pPr marL="628650" lvl="2"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Our</a:t>
            </a:r>
            <a:r>
              <a:rPr lang="da-DK" sz="800" dirty="0">
                <a:solidFill>
                  <a:schemeClr val="tx1"/>
                </a:solidFill>
                <a:latin typeface="Book Antiqua" panose="02040602050305030304" pitchFamily="18" charset="0"/>
              </a:rPr>
              <a:t> data: 62% of those in top 0.01% </a:t>
            </a:r>
            <a:r>
              <a:rPr lang="da-DK" sz="800" dirty="0" err="1">
                <a:solidFill>
                  <a:schemeClr val="tx1"/>
                </a:solidFill>
                <a:latin typeface="Book Antiqua" panose="02040602050305030304" pitchFamily="18" charset="0"/>
              </a:rPr>
              <a:t>own</a:t>
            </a:r>
            <a:r>
              <a:rPr lang="da-DK" sz="800" dirty="0">
                <a:solidFill>
                  <a:schemeClr val="tx1"/>
                </a:solidFill>
                <a:latin typeface="Book Antiqua" panose="02040602050305030304" pitchFamily="18" charset="0"/>
              </a:rPr>
              <a:t> foriegn assets, 57% </a:t>
            </a:r>
            <a:r>
              <a:rPr lang="da-DK" sz="800" dirty="0" err="1">
                <a:solidFill>
                  <a:schemeClr val="tx1"/>
                </a:solidFill>
                <a:latin typeface="Book Antiqua" panose="02040602050305030304" pitchFamily="18" charset="0"/>
              </a:rPr>
              <a:t>own</a:t>
            </a:r>
            <a:r>
              <a:rPr lang="da-DK" sz="800" dirty="0">
                <a:solidFill>
                  <a:schemeClr val="tx1"/>
                </a:solidFill>
                <a:latin typeface="Book Antiqua" panose="02040602050305030304" pitchFamily="18" charset="0"/>
              </a:rPr>
              <a:t> haven assets </a:t>
            </a:r>
          </a:p>
          <a:p>
            <a:pPr marL="628650" lvl="2"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c.f</a:t>
            </a:r>
            <a:r>
              <a:rPr lang="da-DK" sz="800" dirty="0">
                <a:solidFill>
                  <a:schemeClr val="tx1"/>
                </a:solidFill>
                <a:latin typeface="Book Antiqua" panose="02040602050305030304" pitchFamily="18" charset="0"/>
              </a:rPr>
              <a:t>. 60% of 0.01% of wealth distribution in Scandanavia (</a:t>
            </a:r>
            <a:r>
              <a:rPr lang="en-US" sz="800" dirty="0" err="1">
                <a:solidFill>
                  <a:schemeClr val="tx1"/>
                </a:solidFill>
                <a:latin typeface="Book Antiqua" panose="02040602050305030304" pitchFamily="18" charset="0"/>
              </a:rPr>
              <a:t>Alstadsæter</a:t>
            </a:r>
            <a:r>
              <a:rPr lang="en-US" sz="800" dirty="0">
                <a:solidFill>
                  <a:schemeClr val="tx1"/>
                </a:solidFill>
                <a:latin typeface="Book Antiqua" panose="02040602050305030304" pitchFamily="18" charset="0"/>
              </a:rPr>
              <a:t> et al. 2019</a:t>
            </a:r>
            <a:r>
              <a:rPr lang="da-DK" sz="800" dirty="0">
                <a:solidFill>
                  <a:schemeClr val="tx1"/>
                </a:solidFill>
                <a:latin typeface="Book Antiqua" panose="02040602050305030304" pitchFamily="18" charset="0"/>
              </a:rPr>
              <a:t>))</a:t>
            </a:r>
          </a:p>
          <a:p>
            <a:pPr marL="628650" lvl="2"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Other</a:t>
            </a:r>
            <a:r>
              <a:rPr lang="da-DK" sz="800" dirty="0">
                <a:solidFill>
                  <a:schemeClr val="tx1"/>
                </a:solidFill>
                <a:latin typeface="Book Antiqua" panose="02040602050305030304" pitchFamily="18" charset="0"/>
              </a:rPr>
              <a:t> data from </a:t>
            </a:r>
            <a:r>
              <a:rPr lang="da-DK" sz="800" dirty="0" err="1">
                <a:solidFill>
                  <a:schemeClr val="tx1"/>
                </a:solidFill>
                <a:latin typeface="Book Antiqua" panose="02040602050305030304" pitchFamily="18" charset="0"/>
              </a:rPr>
              <a:t>leaks</a:t>
            </a:r>
            <a:r>
              <a:rPr lang="da-DK" sz="800" dirty="0">
                <a:solidFill>
                  <a:schemeClr val="tx1"/>
                </a:solidFill>
                <a:latin typeface="Book Antiqua" panose="02040602050305030304" pitchFamily="18" charset="0"/>
              </a:rPr>
              <a:t>/</a:t>
            </a:r>
            <a:r>
              <a:rPr lang="da-DK" sz="800" dirty="0" err="1">
                <a:solidFill>
                  <a:schemeClr val="tx1"/>
                </a:solidFill>
                <a:latin typeface="Book Antiqua" panose="02040602050305030304" pitchFamily="18" charset="0"/>
              </a:rPr>
              <a:t>amnesties</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dispropotionately</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number</a:t>
            </a:r>
            <a:r>
              <a:rPr lang="da-DK" sz="800" dirty="0">
                <a:solidFill>
                  <a:schemeClr val="tx1"/>
                </a:solidFill>
                <a:latin typeface="Book Antiqua" panose="02040602050305030304" pitchFamily="18" charset="0"/>
              </a:rPr>
              <a:t> of top-</a:t>
            </a:r>
            <a:r>
              <a:rPr lang="da-DK" sz="800" dirty="0" err="1">
                <a:solidFill>
                  <a:schemeClr val="tx1"/>
                </a:solidFill>
                <a:latin typeface="Book Antiqua" panose="02040602050305030304" pitchFamily="18" charset="0"/>
              </a:rPr>
              <a:t>income</a:t>
            </a:r>
            <a:r>
              <a:rPr lang="da-DK" sz="800" dirty="0">
                <a:solidFill>
                  <a:schemeClr val="tx1"/>
                </a:solidFill>
                <a:latin typeface="Book Antiqua" panose="02040602050305030304" pitchFamily="18" charset="0"/>
              </a:rPr>
              <a:t> recipients, but smaller </a:t>
            </a:r>
            <a:r>
              <a:rPr lang="da-DK" sz="800" dirty="0" err="1">
                <a:solidFill>
                  <a:schemeClr val="tx1"/>
                </a:solidFill>
                <a:latin typeface="Book Antiqua" panose="02040602050305030304" pitchFamily="18" charset="0"/>
              </a:rPr>
              <a:t>shares</a:t>
            </a:r>
            <a:r>
              <a:rPr lang="da-DK" sz="800" dirty="0">
                <a:solidFill>
                  <a:schemeClr val="tx1"/>
                </a:solidFill>
                <a:latin typeface="Book Antiqua" panose="02040602050305030304" pitchFamily="18" charset="0"/>
              </a:rPr>
              <a:t> of top-</a:t>
            </a:r>
            <a:r>
              <a:rPr lang="da-DK" sz="800" dirty="0" err="1">
                <a:solidFill>
                  <a:schemeClr val="tx1"/>
                </a:solidFill>
                <a:latin typeface="Book Antiqua" panose="02040602050305030304" pitchFamily="18" charset="0"/>
              </a:rPr>
              <a:t>income</a:t>
            </a:r>
            <a:r>
              <a:rPr lang="da-DK" sz="800" dirty="0">
                <a:solidFill>
                  <a:schemeClr val="tx1"/>
                </a:solidFill>
                <a:latin typeface="Book Antiqua" panose="02040602050305030304" pitchFamily="18" charset="0"/>
              </a:rPr>
              <a:t>/</a:t>
            </a:r>
            <a:r>
              <a:rPr lang="da-DK" sz="800" dirty="0" err="1">
                <a:solidFill>
                  <a:schemeClr val="tx1"/>
                </a:solidFill>
                <a:latin typeface="Book Antiqua" panose="02040602050305030304" pitchFamily="18" charset="0"/>
              </a:rPr>
              <a:t>wealth</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individuals</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appearing</a:t>
            </a:r>
            <a:r>
              <a:rPr lang="da-DK" sz="800" dirty="0">
                <a:solidFill>
                  <a:schemeClr val="tx1"/>
                </a:solidFill>
                <a:latin typeface="Book Antiqua" panose="02040602050305030304" pitchFamily="18" charset="0"/>
              </a:rPr>
              <a:t> in data</a:t>
            </a:r>
          </a:p>
          <a:p>
            <a:pPr marL="628650" lvl="2" indent="-171450">
              <a:lnSpc>
                <a:spcPts val="1320"/>
              </a:lnSpc>
              <a:buFont typeface="Wingdings" panose="05000000000000000000" pitchFamily="2" charset="2"/>
              <a:buChar char="§"/>
            </a:pPr>
            <a:endParaRPr lang="da-DK" sz="800" dirty="0">
              <a:solidFill>
                <a:schemeClr val="bg1">
                  <a:lumMod val="85000"/>
                </a:schemeClr>
              </a:solidFill>
              <a:latin typeface="Book Antiqua" panose="02040602050305030304" pitchFamily="18" charset="0"/>
            </a:endParaRPr>
          </a:p>
          <a:p>
            <a:pPr marL="171450" lvl="1" indent="-171450">
              <a:lnSpc>
                <a:spcPts val="1320"/>
              </a:lnSpc>
              <a:buFont typeface="Wingdings" panose="05000000000000000000" pitchFamily="2" charset="2"/>
              <a:buChar char="§"/>
            </a:pPr>
            <a:r>
              <a:rPr lang="en-US" sz="800" spc="-10" dirty="0">
                <a:solidFill>
                  <a:schemeClr val="bg1">
                    <a:lumMod val="85000"/>
                  </a:schemeClr>
                </a:solidFill>
                <a:latin typeface="Book Antiqua" panose="02040602050305030304" pitchFamily="18" charset="0"/>
                <a:cs typeface="Book Antiqua"/>
              </a:rPr>
              <a:t>Ownership of offshore wealth via partnerships modestly more concentrated than all partnership income</a:t>
            </a:r>
          </a:p>
          <a:p>
            <a:pPr marL="628650" lvl="2" indent="-171450">
              <a:lnSpc>
                <a:spcPts val="1320"/>
              </a:lnSpc>
              <a:buFont typeface="Wingdings" panose="05000000000000000000" pitchFamily="2" charset="2"/>
              <a:buChar char="§"/>
            </a:pPr>
            <a:r>
              <a:rPr lang="en-US" sz="800" spc="-10" dirty="0">
                <a:solidFill>
                  <a:schemeClr val="bg1">
                    <a:lumMod val="85000"/>
                  </a:schemeClr>
                </a:solidFill>
                <a:latin typeface="Book Antiqua" panose="02040602050305030304" pitchFamily="18" charset="0"/>
                <a:cs typeface="Book Antiqua"/>
              </a:rPr>
              <a:t>46% of reported offshore partnership assets held by top 0.01%, 80% by the top 1%</a:t>
            </a:r>
          </a:p>
          <a:p>
            <a:pPr marL="628650" lvl="2" indent="-171450">
              <a:lnSpc>
                <a:spcPts val="1320"/>
              </a:lnSpc>
              <a:buFont typeface="Wingdings" panose="05000000000000000000" pitchFamily="2" charset="2"/>
              <a:buChar char="§"/>
            </a:pPr>
            <a:r>
              <a:rPr lang="en-US" sz="800" spc="-10" dirty="0">
                <a:solidFill>
                  <a:schemeClr val="bg1">
                    <a:lumMod val="85000"/>
                  </a:schemeClr>
                </a:solidFill>
                <a:latin typeface="Book Antiqua" panose="02040602050305030304" pitchFamily="18" charset="0"/>
                <a:cs typeface="Book Antiqua"/>
              </a:rPr>
              <a:t>c.f. 69% of total partnership income received by top 1% (Cooper et al 2016))</a:t>
            </a:r>
            <a:endParaRPr lang="da-DK" sz="700" dirty="0">
              <a:solidFill>
                <a:schemeClr val="bg1">
                  <a:lumMod val="85000"/>
                </a:schemeClr>
              </a:solidFill>
              <a:latin typeface="Book Antiqua" panose="02040602050305030304" pitchFamily="18" charset="0"/>
            </a:endParaRPr>
          </a:p>
          <a:p>
            <a:pPr marL="457200" lvl="2"/>
            <a:endParaRPr lang="da-DK" sz="500" dirty="0">
              <a:latin typeface="Book Antiqua" panose="02040602050305030304" pitchFamily="18" charset="0"/>
            </a:endParaRPr>
          </a:p>
        </p:txBody>
      </p:sp>
    </p:spTree>
    <p:extLst>
      <p:ext uri="{BB962C8B-B14F-4D97-AF65-F5344CB8AC3E}">
        <p14:creationId xmlns:p14="http://schemas.microsoft.com/office/powerpoint/2010/main" val="2142087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r>
              <a:rPr lang="en-US" b="1" dirty="0">
                <a:solidFill>
                  <a:schemeClr val="accent6">
                    <a:lumMod val="50000"/>
                  </a:schemeClr>
                </a:solidFill>
              </a:rPr>
              <a:t>Distribution of assets held directly and held through pass-throughs (2018)</a:t>
            </a:r>
            <a:endParaRPr lang="en-US" dirty="0"/>
          </a:p>
        </p:txBody>
      </p:sp>
      <p:pic>
        <p:nvPicPr>
          <p:cNvPr id="10" name="Picture 9" descr="Chart, bar chart&#10;&#10;Description automatically generated">
            <a:extLst>
              <a:ext uri="{FF2B5EF4-FFF2-40B4-BE49-F238E27FC236}">
                <a16:creationId xmlns:a16="http://schemas.microsoft.com/office/drawing/2014/main" id="{3B60250E-4035-7812-5FEB-A9656CAC536E}"/>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1138" y="578840"/>
            <a:ext cx="3810000" cy="2772426"/>
          </a:xfrm>
          <a:prstGeom prst="rect">
            <a:avLst/>
          </a:prstGeom>
          <a:noFill/>
          <a:ln>
            <a:noFill/>
          </a:ln>
        </p:spPr>
      </p:pic>
      <p:sp>
        <p:nvSpPr>
          <p:cNvPr id="11" name="Right Brace 10">
            <a:extLst>
              <a:ext uri="{FF2B5EF4-FFF2-40B4-BE49-F238E27FC236}">
                <a16:creationId xmlns:a16="http://schemas.microsoft.com/office/drawing/2014/main" id="{12A4E3CD-1121-7174-15B8-6545DE05B066}"/>
              </a:ext>
            </a:extLst>
          </p:cNvPr>
          <p:cNvSpPr/>
          <p:nvPr/>
        </p:nvSpPr>
        <p:spPr>
          <a:xfrm rot="16200000">
            <a:off x="3511376" y="422099"/>
            <a:ext cx="101949" cy="83820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a:extLst>
              <a:ext uri="{FF2B5EF4-FFF2-40B4-BE49-F238E27FC236}">
                <a16:creationId xmlns:a16="http://schemas.microsoft.com/office/drawing/2014/main" id="{1D583900-1905-6B51-1FA1-C4FEDB2106E8}"/>
              </a:ext>
            </a:extLst>
          </p:cNvPr>
          <p:cNvSpPr txBox="1"/>
          <p:nvPr/>
        </p:nvSpPr>
        <p:spPr>
          <a:xfrm>
            <a:off x="3143251" y="578840"/>
            <a:ext cx="838200" cy="230832"/>
          </a:xfrm>
          <a:prstGeom prst="rect">
            <a:avLst/>
          </a:prstGeom>
          <a:noFill/>
        </p:spPr>
        <p:txBody>
          <a:bodyPr wrap="square" rtlCol="0">
            <a:spAutoFit/>
          </a:bodyPr>
          <a:lstStyle/>
          <a:p>
            <a:pPr algn="ctr"/>
            <a:r>
              <a:rPr lang="en-US" sz="900" dirty="0"/>
              <a:t>Top 1%</a:t>
            </a:r>
          </a:p>
        </p:txBody>
      </p:sp>
    </p:spTree>
    <p:extLst>
      <p:ext uri="{BB962C8B-B14F-4D97-AF65-F5344CB8AC3E}">
        <p14:creationId xmlns:p14="http://schemas.microsoft.com/office/powerpoint/2010/main" val="345073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lang="en-US" b="1" spc="15" dirty="0">
                <a:solidFill>
                  <a:schemeClr val="accent6">
                    <a:lumMod val="50000"/>
                  </a:schemeClr>
                </a:solidFill>
              </a:rPr>
              <a:t>Introduction</a:t>
            </a:r>
            <a:endParaRPr b="1" spc="15" dirty="0">
              <a:solidFill>
                <a:schemeClr val="accent6">
                  <a:lumMod val="50000"/>
                </a:schemeClr>
              </a:solidFill>
            </a:endParaRPr>
          </a:p>
        </p:txBody>
      </p:sp>
      <p:sp>
        <p:nvSpPr>
          <p:cNvPr id="3" name="object 3"/>
          <p:cNvSpPr txBox="1"/>
          <p:nvPr/>
        </p:nvSpPr>
        <p:spPr>
          <a:xfrm>
            <a:off x="185101" y="739775"/>
            <a:ext cx="4239895" cy="2261388"/>
          </a:xfrm>
          <a:prstGeom prst="rect">
            <a:avLst/>
          </a:prstGeom>
        </p:spPr>
        <p:txBody>
          <a:bodyPr vert="horz" wrap="square" lIns="0" tIns="0" rIns="0" bIns="0" rtlCol="0">
            <a:spAutoFit/>
          </a:bodyPr>
          <a:lstStyle/>
          <a:p>
            <a:pPr marL="183515" marR="330835" indent="-171450">
              <a:lnSpc>
                <a:spcPct val="102600"/>
              </a:lnSpc>
              <a:buFont typeface="Arial" panose="020B0604020202020204" pitchFamily="34" charset="0"/>
              <a:buChar char="•"/>
            </a:pPr>
            <a:r>
              <a:rPr lang="en-US" sz="1100" spc="-10" dirty="0">
                <a:latin typeface="Book Antiqua"/>
                <a:cs typeface="Calibri"/>
              </a:rPr>
              <a:t>Globally, households hold an estimated $7 trillion in offshore accounts (</a:t>
            </a:r>
            <a:r>
              <a:rPr lang="en-US" sz="1100" spc="-10" dirty="0" err="1">
                <a:latin typeface="Book Antiqua"/>
                <a:cs typeface="Calibri"/>
              </a:rPr>
              <a:t>Zucman</a:t>
            </a:r>
            <a:r>
              <a:rPr lang="en-US" sz="1100" spc="-10" dirty="0">
                <a:latin typeface="Book Antiqua"/>
                <a:cs typeface="Calibri"/>
              </a:rPr>
              <a:t>, 2013):</a:t>
            </a:r>
          </a:p>
          <a:p>
            <a:pPr marL="640715" marR="35560" lvl="1" indent="-171450">
              <a:lnSpc>
                <a:spcPct val="102699"/>
              </a:lnSpc>
              <a:buFont typeface="Arial" panose="020B0604020202020204" pitchFamily="34" charset="0"/>
              <a:buChar char="•"/>
            </a:pPr>
            <a:r>
              <a:rPr lang="en-US" sz="1100" b="1" spc="-10" dirty="0">
                <a:latin typeface="Book Antiqua"/>
                <a:cs typeface="Book Antiqua"/>
              </a:rPr>
              <a:t>Loss of tax revenue</a:t>
            </a:r>
            <a:r>
              <a:rPr lang="en-US" sz="1100" spc="-10" dirty="0">
                <a:latin typeface="Book Antiqua"/>
                <a:cs typeface="Book Antiqua"/>
              </a:rPr>
              <a:t>: offshore assets are largely untaxed</a:t>
            </a:r>
            <a:endParaRPr lang="da-DK" sz="1100" spc="-10" dirty="0">
              <a:latin typeface="Book Antiqua"/>
              <a:cs typeface="Book Antiqua"/>
            </a:endParaRPr>
          </a:p>
          <a:p>
            <a:pPr marL="640715" marR="35560" lvl="1" indent="-171450">
              <a:lnSpc>
                <a:spcPct val="102699"/>
              </a:lnSpc>
              <a:buFont typeface="Arial" panose="020B0604020202020204" pitchFamily="34" charset="0"/>
              <a:buChar char="•"/>
            </a:pPr>
            <a:r>
              <a:rPr lang="da-DK" sz="1100" b="1" spc="-10" dirty="0">
                <a:latin typeface="Book Antiqua"/>
                <a:cs typeface="Book Antiqua"/>
              </a:rPr>
              <a:t>Regressivity</a:t>
            </a:r>
            <a:r>
              <a:rPr lang="da-DK" sz="1100" spc="-10" dirty="0">
                <a:latin typeface="Book Antiqua"/>
                <a:cs typeface="Book Antiqua"/>
              </a:rPr>
              <a:t>: offshore assets are highly concentrated among the very </a:t>
            </a:r>
            <a:r>
              <a:rPr lang="da-DK" sz="1100" spc="-10" dirty="0" err="1">
                <a:latin typeface="Book Antiqua"/>
                <a:cs typeface="Book Antiqua"/>
              </a:rPr>
              <a:t>wealthiest</a:t>
            </a:r>
            <a:r>
              <a:rPr lang="da-DK" sz="1100" spc="-10" dirty="0">
                <a:latin typeface="Book Antiqua"/>
                <a:cs typeface="Book Antiqua"/>
              </a:rPr>
              <a:t> (</a:t>
            </a:r>
            <a:r>
              <a:rPr lang="da-DK" sz="700" spc="-10" dirty="0" err="1">
                <a:latin typeface="Book Antiqua"/>
                <a:cs typeface="Book Antiqua"/>
              </a:rPr>
              <a:t>e.g</a:t>
            </a:r>
            <a:r>
              <a:rPr lang="da-DK" sz="700" spc="-10" dirty="0">
                <a:latin typeface="Book Antiqua"/>
                <a:cs typeface="Book Antiqua"/>
              </a:rPr>
              <a:t>. </a:t>
            </a:r>
            <a:r>
              <a:rPr lang="da-DK" sz="700" spc="-10" dirty="0" err="1">
                <a:latin typeface="Book Antiqua"/>
                <a:cs typeface="Book Antiqua"/>
              </a:rPr>
              <a:t>Alstadsæter</a:t>
            </a:r>
            <a:r>
              <a:rPr lang="da-DK" sz="700" spc="-10" dirty="0">
                <a:latin typeface="Book Antiqua"/>
                <a:cs typeface="Book Antiqua"/>
              </a:rPr>
              <a:t> et al, 2019, Guyton et al 2021</a:t>
            </a:r>
            <a:r>
              <a:rPr lang="da-DK" sz="1100" spc="-10" dirty="0">
                <a:latin typeface="Book Antiqua"/>
                <a:cs typeface="Book Antiqua"/>
              </a:rPr>
              <a:t>)</a:t>
            </a:r>
          </a:p>
          <a:p>
            <a:pPr marL="183515" marR="35560" indent="-171450">
              <a:lnSpc>
                <a:spcPct val="102699"/>
              </a:lnSpc>
              <a:buFont typeface="Arial" panose="020B0604020202020204" pitchFamily="34" charset="0"/>
              <a:buChar char="•"/>
            </a:pPr>
            <a:endParaRPr lang="da-DK" sz="1100" spc="-10" dirty="0">
              <a:latin typeface="Book Antiqua"/>
              <a:cs typeface="Book Antiqua"/>
            </a:endParaRPr>
          </a:p>
          <a:p>
            <a:pPr marL="183515" marR="35560" indent="-171450">
              <a:lnSpc>
                <a:spcPct val="102699"/>
              </a:lnSpc>
              <a:buFont typeface="Arial" panose="020B0604020202020204" pitchFamily="34" charset="0"/>
              <a:buChar char="•"/>
            </a:pPr>
            <a:r>
              <a:rPr lang="da-DK" sz="1100" spc="-10" dirty="0">
                <a:latin typeface="Book Antiqua"/>
                <a:cs typeface="Book Antiqua"/>
              </a:rPr>
              <a:t>Policy innovation: FATCA requires all foreign banks to report U.S.-owned accounts to the IRS</a:t>
            </a:r>
          </a:p>
          <a:p>
            <a:pPr marL="640715" marR="35560" lvl="1" indent="-171450">
              <a:lnSpc>
                <a:spcPct val="102699"/>
              </a:lnSpc>
              <a:buFont typeface="Arial" panose="020B0604020202020204" pitchFamily="34" charset="0"/>
              <a:buChar char="•"/>
            </a:pPr>
            <a:r>
              <a:rPr lang="da-DK" sz="1100" spc="-10" dirty="0">
                <a:latin typeface="Book Antiqua"/>
                <a:cs typeface="Book Antiqua"/>
              </a:rPr>
              <a:t>Extends third-party information reporting to </a:t>
            </a:r>
            <a:r>
              <a:rPr lang="da-DK" sz="1100" spc="-10" dirty="0" err="1">
                <a:latin typeface="Book Antiqua"/>
                <a:cs typeface="Book Antiqua"/>
              </a:rPr>
              <a:t>foreign</a:t>
            </a:r>
            <a:r>
              <a:rPr lang="da-DK" sz="1100" spc="-10" dirty="0">
                <a:latin typeface="Book Antiqua"/>
                <a:cs typeface="Book Antiqua"/>
              </a:rPr>
              <a:t> </a:t>
            </a:r>
            <a:r>
              <a:rPr lang="da-DK" sz="1100" spc="-10" dirty="0" err="1">
                <a:latin typeface="Book Antiqua"/>
                <a:cs typeface="Book Antiqua"/>
              </a:rPr>
              <a:t>financial</a:t>
            </a:r>
            <a:r>
              <a:rPr lang="da-DK" sz="1100" spc="-10" dirty="0">
                <a:latin typeface="Book Antiqua"/>
                <a:cs typeface="Book Antiqua"/>
              </a:rPr>
              <a:t> </a:t>
            </a:r>
            <a:r>
              <a:rPr lang="da-DK" sz="1100" spc="-10" dirty="0" err="1">
                <a:latin typeface="Book Antiqua"/>
                <a:cs typeface="Book Antiqua"/>
              </a:rPr>
              <a:t>income</a:t>
            </a:r>
            <a:r>
              <a:rPr lang="da-DK" sz="1100" spc="-10" dirty="0">
                <a:latin typeface="Book Antiqua"/>
                <a:cs typeface="Book Antiqua"/>
              </a:rPr>
              <a:t> and assets</a:t>
            </a:r>
          </a:p>
          <a:p>
            <a:pPr marL="183515" marR="35560" indent="-171450">
              <a:lnSpc>
                <a:spcPct val="102699"/>
              </a:lnSpc>
              <a:buFont typeface="Arial" panose="020B0604020202020204" pitchFamily="34" charset="0"/>
              <a:buChar char="•"/>
            </a:pPr>
            <a:endParaRPr lang="da-DK" sz="1100" spc="-10" dirty="0">
              <a:latin typeface="Book Antiqua"/>
              <a:cs typeface="Book Antiqua"/>
            </a:endParaRPr>
          </a:p>
          <a:p>
            <a:pPr marL="183515" marR="35560" indent="-171450">
              <a:lnSpc>
                <a:spcPct val="102699"/>
              </a:lnSpc>
              <a:buFont typeface="Arial" panose="020B0604020202020204" pitchFamily="34" charset="0"/>
              <a:buChar char="•"/>
            </a:pPr>
            <a:endParaRPr lang="da-DK" sz="1100" spc="-10" dirty="0">
              <a:latin typeface="Book Antiqua"/>
              <a:cs typeface="Book Antiqua"/>
            </a:endParaRPr>
          </a:p>
          <a:p>
            <a:pPr marL="183515" marR="35560" indent="-171450">
              <a:lnSpc>
                <a:spcPct val="102699"/>
              </a:lnSpc>
              <a:buFont typeface="Arial" panose="020B0604020202020204" pitchFamily="34" charset="0"/>
              <a:buChar char="•"/>
            </a:pPr>
            <a:endParaRPr lang="da-DK" sz="1100" spc="-10" dirty="0">
              <a:latin typeface="Book Antiqua"/>
              <a:cs typeface="Book Antiqua"/>
            </a:endParaRPr>
          </a:p>
        </p:txBody>
      </p:sp>
    </p:spTree>
    <p:custDataLst>
      <p:tags r:id="rId1"/>
    </p:custDataLst>
    <p:extLst>
      <p:ext uri="{BB962C8B-B14F-4D97-AF65-F5344CB8AC3E}">
        <p14:creationId xmlns:p14="http://schemas.microsoft.com/office/powerpoint/2010/main" val="1890682735"/>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300" y="50025"/>
            <a:ext cx="4419498" cy="215444"/>
          </a:xfrm>
        </p:spPr>
        <p:txBody>
          <a:bodyPr/>
          <a:lstStyle/>
          <a:p>
            <a:r>
              <a:rPr lang="en-US" b="1" dirty="0">
                <a:solidFill>
                  <a:schemeClr val="accent6">
                    <a:lumMod val="50000"/>
                  </a:schemeClr>
                </a:solidFill>
              </a:rPr>
              <a:t>Comparisons to Previous Literature</a:t>
            </a:r>
            <a:endParaRPr lang="en-US" dirty="0"/>
          </a:p>
        </p:txBody>
      </p:sp>
      <p:sp>
        <p:nvSpPr>
          <p:cNvPr id="3" name="Text Placeholder 2"/>
          <p:cNvSpPr>
            <a:spLocks noGrp="1"/>
          </p:cNvSpPr>
          <p:nvPr>
            <p:ph type="body" idx="1"/>
          </p:nvPr>
        </p:nvSpPr>
        <p:spPr>
          <a:xfrm>
            <a:off x="123686" y="434975"/>
            <a:ext cx="4358411" cy="2410916"/>
          </a:xfrm>
        </p:spPr>
        <p:txBody>
          <a:bodyPr/>
          <a:lstStyle/>
          <a:p>
            <a:pPr marL="171450" lvl="1" indent="-171450">
              <a:lnSpc>
                <a:spcPts val="1320"/>
              </a:lnSpc>
              <a:buFont typeface="Wingdings" panose="05000000000000000000" pitchFamily="2" charset="2"/>
              <a:buChar char="§"/>
            </a:pPr>
            <a:r>
              <a:rPr lang="en-US" sz="800" dirty="0">
                <a:solidFill>
                  <a:schemeClr val="tx1"/>
                </a:solidFill>
                <a:latin typeface="Book Antiqua" panose="02040602050305030304" pitchFamily="18" charset="0"/>
              </a:rPr>
              <a:t>Larger wealth in tax havens than suggested by prior US estimates</a:t>
            </a:r>
          </a:p>
          <a:p>
            <a:pPr marL="628650" lvl="2" indent="-171450">
              <a:lnSpc>
                <a:spcPts val="1320"/>
              </a:lnSpc>
              <a:buFont typeface="Wingdings" panose="05000000000000000000" pitchFamily="2" charset="2"/>
              <a:buChar char="§"/>
            </a:pPr>
            <a:r>
              <a:rPr lang="en-US" sz="800" dirty="0">
                <a:solidFill>
                  <a:schemeClr val="tx1"/>
                </a:solidFill>
                <a:latin typeface="Book Antiqua" panose="02040602050305030304" pitchFamily="18" charset="0"/>
              </a:rPr>
              <a:t>Our data: </a:t>
            </a:r>
            <a:r>
              <a:rPr lang="en-US" sz="800" b="1" dirty="0">
                <a:solidFill>
                  <a:schemeClr val="tx1"/>
                </a:solidFill>
                <a:latin typeface="Book Antiqua" panose="02040602050305030304" pitchFamily="18" charset="0"/>
              </a:rPr>
              <a:t>$1.94 trillion/10% of GDP in tax havens in 2018</a:t>
            </a:r>
          </a:p>
          <a:p>
            <a:pPr marL="628650" lvl="2" indent="-171450">
              <a:lnSpc>
                <a:spcPts val="1320"/>
              </a:lnSpc>
              <a:buFont typeface="Wingdings" panose="05000000000000000000" pitchFamily="2" charset="2"/>
              <a:buChar char="§"/>
            </a:pPr>
            <a:r>
              <a:rPr lang="en-US" sz="800" dirty="0" err="1">
                <a:solidFill>
                  <a:schemeClr val="tx1"/>
                </a:solidFill>
                <a:latin typeface="Book Antiqua" panose="02040602050305030304" pitchFamily="18" charset="0"/>
              </a:rPr>
              <a:t>Alstadsæter</a:t>
            </a:r>
            <a:r>
              <a:rPr lang="en-US" sz="800" dirty="0">
                <a:solidFill>
                  <a:schemeClr val="tx1"/>
                </a:solidFill>
                <a:latin typeface="Book Antiqua" panose="02040602050305030304" pitchFamily="18" charset="0"/>
              </a:rPr>
              <a:t> et al. (2018): $1.1 trillion in havens/7% of GDP in havens in 2007.</a:t>
            </a:r>
          </a:p>
          <a:p>
            <a:pPr marL="0" lvl="1">
              <a:lnSpc>
                <a:spcPts val="1320"/>
              </a:lnSpc>
            </a:pPr>
            <a:endParaRPr lang="en-US" sz="800" dirty="0">
              <a:solidFill>
                <a:schemeClr val="tx1"/>
              </a:solidFill>
              <a:latin typeface="Book Antiqua" panose="02040602050305030304" pitchFamily="18" charset="0"/>
            </a:endParaRPr>
          </a:p>
          <a:p>
            <a:pPr marL="171450" lvl="1"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Comparable</a:t>
            </a:r>
            <a:r>
              <a:rPr lang="da-DK" sz="800" dirty="0">
                <a:solidFill>
                  <a:schemeClr val="tx1"/>
                </a:solidFill>
                <a:latin typeface="Book Antiqua" panose="02040602050305030304" pitchFamily="18" charset="0"/>
              </a:rPr>
              <a:t> rates of </a:t>
            </a:r>
            <a:r>
              <a:rPr lang="da-DK" sz="800" dirty="0" err="1">
                <a:solidFill>
                  <a:schemeClr val="tx1"/>
                </a:solidFill>
                <a:latin typeface="Book Antiqua" panose="02040602050305030304" pitchFamily="18" charset="0"/>
              </a:rPr>
              <a:t>ownership</a:t>
            </a:r>
            <a:r>
              <a:rPr lang="da-DK" sz="800" dirty="0">
                <a:solidFill>
                  <a:schemeClr val="tx1"/>
                </a:solidFill>
                <a:latin typeface="Book Antiqua" panose="02040602050305030304" pitchFamily="18" charset="0"/>
              </a:rPr>
              <a:t> of offshore </a:t>
            </a:r>
            <a:r>
              <a:rPr lang="da-DK" sz="800" dirty="0" err="1">
                <a:solidFill>
                  <a:schemeClr val="tx1"/>
                </a:solidFill>
                <a:latin typeface="Book Antiqua" panose="02040602050305030304" pitchFamily="18" charset="0"/>
              </a:rPr>
              <a:t>wealth</a:t>
            </a:r>
            <a:r>
              <a:rPr lang="da-DK" sz="800" dirty="0">
                <a:solidFill>
                  <a:schemeClr val="tx1"/>
                </a:solidFill>
                <a:latin typeface="Book Antiqua" panose="02040602050305030304" pitchFamily="18" charset="0"/>
              </a:rPr>
              <a:t> at the top to Scandinavian data</a:t>
            </a:r>
          </a:p>
          <a:p>
            <a:pPr marL="628650" lvl="2"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Our</a:t>
            </a:r>
            <a:r>
              <a:rPr lang="da-DK" sz="800" dirty="0">
                <a:solidFill>
                  <a:schemeClr val="tx1"/>
                </a:solidFill>
                <a:latin typeface="Book Antiqua" panose="02040602050305030304" pitchFamily="18" charset="0"/>
              </a:rPr>
              <a:t> data: 62% of those in top 0.01% </a:t>
            </a:r>
            <a:r>
              <a:rPr lang="da-DK" sz="800" dirty="0" err="1">
                <a:solidFill>
                  <a:schemeClr val="tx1"/>
                </a:solidFill>
                <a:latin typeface="Book Antiqua" panose="02040602050305030304" pitchFamily="18" charset="0"/>
              </a:rPr>
              <a:t>own</a:t>
            </a:r>
            <a:r>
              <a:rPr lang="da-DK" sz="800" dirty="0">
                <a:solidFill>
                  <a:schemeClr val="tx1"/>
                </a:solidFill>
                <a:latin typeface="Book Antiqua" panose="02040602050305030304" pitchFamily="18" charset="0"/>
              </a:rPr>
              <a:t> foriegn assets, 57% </a:t>
            </a:r>
            <a:r>
              <a:rPr lang="da-DK" sz="800" dirty="0" err="1">
                <a:solidFill>
                  <a:schemeClr val="tx1"/>
                </a:solidFill>
                <a:latin typeface="Book Antiqua" panose="02040602050305030304" pitchFamily="18" charset="0"/>
              </a:rPr>
              <a:t>own</a:t>
            </a:r>
            <a:r>
              <a:rPr lang="da-DK" sz="800" dirty="0">
                <a:solidFill>
                  <a:schemeClr val="tx1"/>
                </a:solidFill>
                <a:latin typeface="Book Antiqua" panose="02040602050305030304" pitchFamily="18" charset="0"/>
              </a:rPr>
              <a:t> haven assets </a:t>
            </a:r>
          </a:p>
          <a:p>
            <a:pPr marL="628650" lvl="2"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c.f</a:t>
            </a:r>
            <a:r>
              <a:rPr lang="da-DK" sz="800" dirty="0">
                <a:solidFill>
                  <a:schemeClr val="tx1"/>
                </a:solidFill>
                <a:latin typeface="Book Antiqua" panose="02040602050305030304" pitchFamily="18" charset="0"/>
              </a:rPr>
              <a:t>. 60% of 0.01% of wealth distribution in Scandanavia (</a:t>
            </a:r>
            <a:r>
              <a:rPr lang="en-US" sz="800" dirty="0" err="1">
                <a:solidFill>
                  <a:schemeClr val="tx1"/>
                </a:solidFill>
                <a:latin typeface="Book Antiqua" panose="02040602050305030304" pitchFamily="18" charset="0"/>
              </a:rPr>
              <a:t>Alstadsæter</a:t>
            </a:r>
            <a:r>
              <a:rPr lang="en-US" sz="800" dirty="0">
                <a:solidFill>
                  <a:schemeClr val="tx1"/>
                </a:solidFill>
                <a:latin typeface="Book Antiqua" panose="02040602050305030304" pitchFamily="18" charset="0"/>
              </a:rPr>
              <a:t> et al. 2019</a:t>
            </a:r>
            <a:r>
              <a:rPr lang="da-DK" sz="800" dirty="0">
                <a:solidFill>
                  <a:schemeClr val="tx1"/>
                </a:solidFill>
                <a:latin typeface="Book Antiqua" panose="02040602050305030304" pitchFamily="18" charset="0"/>
              </a:rPr>
              <a:t>))</a:t>
            </a:r>
          </a:p>
          <a:p>
            <a:pPr marL="628650" lvl="2" indent="-171450">
              <a:lnSpc>
                <a:spcPts val="1320"/>
              </a:lnSpc>
              <a:buFont typeface="Wingdings" panose="05000000000000000000" pitchFamily="2" charset="2"/>
              <a:buChar char="§"/>
            </a:pPr>
            <a:r>
              <a:rPr lang="da-DK" sz="800" dirty="0" err="1">
                <a:solidFill>
                  <a:schemeClr val="tx1"/>
                </a:solidFill>
                <a:latin typeface="Book Antiqua" panose="02040602050305030304" pitchFamily="18" charset="0"/>
              </a:rPr>
              <a:t>Other</a:t>
            </a:r>
            <a:r>
              <a:rPr lang="da-DK" sz="800" dirty="0">
                <a:solidFill>
                  <a:schemeClr val="tx1"/>
                </a:solidFill>
                <a:latin typeface="Book Antiqua" panose="02040602050305030304" pitchFamily="18" charset="0"/>
              </a:rPr>
              <a:t> data from </a:t>
            </a:r>
            <a:r>
              <a:rPr lang="da-DK" sz="800" dirty="0" err="1">
                <a:solidFill>
                  <a:schemeClr val="tx1"/>
                </a:solidFill>
                <a:latin typeface="Book Antiqua" panose="02040602050305030304" pitchFamily="18" charset="0"/>
              </a:rPr>
              <a:t>leaks</a:t>
            </a:r>
            <a:r>
              <a:rPr lang="da-DK" sz="800" dirty="0">
                <a:solidFill>
                  <a:schemeClr val="tx1"/>
                </a:solidFill>
                <a:latin typeface="Book Antiqua" panose="02040602050305030304" pitchFamily="18" charset="0"/>
              </a:rPr>
              <a:t>/</a:t>
            </a:r>
            <a:r>
              <a:rPr lang="da-DK" sz="800" dirty="0" err="1">
                <a:solidFill>
                  <a:schemeClr val="tx1"/>
                </a:solidFill>
                <a:latin typeface="Book Antiqua" panose="02040602050305030304" pitchFamily="18" charset="0"/>
              </a:rPr>
              <a:t>amnesties</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dispropotionately</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number</a:t>
            </a:r>
            <a:r>
              <a:rPr lang="da-DK" sz="800" dirty="0">
                <a:solidFill>
                  <a:schemeClr val="tx1"/>
                </a:solidFill>
                <a:latin typeface="Book Antiqua" panose="02040602050305030304" pitchFamily="18" charset="0"/>
              </a:rPr>
              <a:t> of top-</a:t>
            </a:r>
            <a:r>
              <a:rPr lang="da-DK" sz="800" dirty="0" err="1">
                <a:solidFill>
                  <a:schemeClr val="tx1"/>
                </a:solidFill>
                <a:latin typeface="Book Antiqua" panose="02040602050305030304" pitchFamily="18" charset="0"/>
              </a:rPr>
              <a:t>income</a:t>
            </a:r>
            <a:r>
              <a:rPr lang="da-DK" sz="800" dirty="0">
                <a:solidFill>
                  <a:schemeClr val="tx1"/>
                </a:solidFill>
                <a:latin typeface="Book Antiqua" panose="02040602050305030304" pitchFamily="18" charset="0"/>
              </a:rPr>
              <a:t> recipients, but smaller </a:t>
            </a:r>
            <a:r>
              <a:rPr lang="da-DK" sz="800" dirty="0" err="1">
                <a:solidFill>
                  <a:schemeClr val="tx1"/>
                </a:solidFill>
                <a:latin typeface="Book Antiqua" panose="02040602050305030304" pitchFamily="18" charset="0"/>
              </a:rPr>
              <a:t>shares</a:t>
            </a:r>
            <a:r>
              <a:rPr lang="da-DK" sz="800" dirty="0">
                <a:solidFill>
                  <a:schemeClr val="tx1"/>
                </a:solidFill>
                <a:latin typeface="Book Antiqua" panose="02040602050305030304" pitchFamily="18" charset="0"/>
              </a:rPr>
              <a:t> of top-</a:t>
            </a:r>
            <a:r>
              <a:rPr lang="da-DK" sz="800" dirty="0" err="1">
                <a:solidFill>
                  <a:schemeClr val="tx1"/>
                </a:solidFill>
                <a:latin typeface="Book Antiqua" panose="02040602050305030304" pitchFamily="18" charset="0"/>
              </a:rPr>
              <a:t>income</a:t>
            </a:r>
            <a:r>
              <a:rPr lang="da-DK" sz="800" dirty="0">
                <a:solidFill>
                  <a:schemeClr val="tx1"/>
                </a:solidFill>
                <a:latin typeface="Book Antiqua" panose="02040602050305030304" pitchFamily="18" charset="0"/>
              </a:rPr>
              <a:t>/</a:t>
            </a:r>
            <a:r>
              <a:rPr lang="da-DK" sz="800" dirty="0" err="1">
                <a:solidFill>
                  <a:schemeClr val="tx1"/>
                </a:solidFill>
                <a:latin typeface="Book Antiqua" panose="02040602050305030304" pitchFamily="18" charset="0"/>
              </a:rPr>
              <a:t>wealth</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individuals</a:t>
            </a:r>
            <a:r>
              <a:rPr lang="da-DK" sz="800" dirty="0">
                <a:solidFill>
                  <a:schemeClr val="tx1"/>
                </a:solidFill>
                <a:latin typeface="Book Antiqua" panose="02040602050305030304" pitchFamily="18" charset="0"/>
              </a:rPr>
              <a:t> </a:t>
            </a:r>
            <a:r>
              <a:rPr lang="da-DK" sz="800" dirty="0" err="1">
                <a:solidFill>
                  <a:schemeClr val="tx1"/>
                </a:solidFill>
                <a:latin typeface="Book Antiqua" panose="02040602050305030304" pitchFamily="18" charset="0"/>
              </a:rPr>
              <a:t>appearing</a:t>
            </a:r>
            <a:r>
              <a:rPr lang="da-DK" sz="800" dirty="0">
                <a:solidFill>
                  <a:schemeClr val="tx1"/>
                </a:solidFill>
                <a:latin typeface="Book Antiqua" panose="02040602050305030304" pitchFamily="18" charset="0"/>
              </a:rPr>
              <a:t> in data</a:t>
            </a:r>
          </a:p>
          <a:p>
            <a:pPr marL="628650" lvl="2" indent="-171450">
              <a:lnSpc>
                <a:spcPts val="1320"/>
              </a:lnSpc>
              <a:buFont typeface="Wingdings" panose="05000000000000000000" pitchFamily="2" charset="2"/>
              <a:buChar char="§"/>
            </a:pPr>
            <a:endParaRPr lang="da-DK" sz="800" dirty="0">
              <a:solidFill>
                <a:schemeClr val="tx1"/>
              </a:solidFill>
              <a:latin typeface="Book Antiqua" panose="02040602050305030304" pitchFamily="18" charset="0"/>
            </a:endParaRPr>
          </a:p>
          <a:p>
            <a:pPr marL="171450" lvl="1" indent="-171450">
              <a:lnSpc>
                <a:spcPts val="1320"/>
              </a:lnSpc>
              <a:buFont typeface="Wingdings" panose="05000000000000000000" pitchFamily="2" charset="2"/>
              <a:buChar char="§"/>
            </a:pPr>
            <a:r>
              <a:rPr lang="en-US" sz="800" spc="-10" dirty="0">
                <a:solidFill>
                  <a:schemeClr val="tx1"/>
                </a:solidFill>
                <a:latin typeface="Book Antiqua" panose="02040602050305030304" pitchFamily="18" charset="0"/>
                <a:cs typeface="Book Antiqua"/>
              </a:rPr>
              <a:t>Ownership of offshore wealth via partnerships modestly more concentrated than all partnership income</a:t>
            </a:r>
          </a:p>
          <a:p>
            <a:pPr marL="628650" lvl="2" indent="-171450">
              <a:lnSpc>
                <a:spcPts val="1320"/>
              </a:lnSpc>
              <a:buFont typeface="Wingdings" panose="05000000000000000000" pitchFamily="2" charset="2"/>
              <a:buChar char="§"/>
            </a:pPr>
            <a:r>
              <a:rPr lang="en-US" sz="800" spc="-10" dirty="0">
                <a:solidFill>
                  <a:schemeClr val="tx1"/>
                </a:solidFill>
                <a:latin typeface="Book Antiqua" panose="02040602050305030304" pitchFamily="18" charset="0"/>
                <a:cs typeface="Book Antiqua"/>
              </a:rPr>
              <a:t>46% of reported offshore partnership assets held by top 0.01%, 80% by the top 1%</a:t>
            </a:r>
          </a:p>
          <a:p>
            <a:pPr marL="628650" lvl="2" indent="-171450">
              <a:lnSpc>
                <a:spcPts val="1320"/>
              </a:lnSpc>
              <a:buFont typeface="Wingdings" panose="05000000000000000000" pitchFamily="2" charset="2"/>
              <a:buChar char="§"/>
            </a:pPr>
            <a:r>
              <a:rPr lang="en-US" sz="800" spc="-10" dirty="0">
                <a:solidFill>
                  <a:schemeClr val="tx1"/>
                </a:solidFill>
                <a:latin typeface="Book Antiqua" panose="02040602050305030304" pitchFamily="18" charset="0"/>
                <a:cs typeface="Book Antiqua"/>
              </a:rPr>
              <a:t>c.f. 69% of total partnership income received by top 1% (Cooper et al 2016))</a:t>
            </a:r>
            <a:endParaRPr lang="da-DK" sz="700" dirty="0">
              <a:solidFill>
                <a:schemeClr val="tx1"/>
              </a:solidFill>
              <a:latin typeface="Book Antiqua" panose="02040602050305030304" pitchFamily="18" charset="0"/>
            </a:endParaRPr>
          </a:p>
          <a:p>
            <a:pPr marL="457200" lvl="2"/>
            <a:endParaRPr lang="da-DK" sz="500" dirty="0">
              <a:latin typeface="Book Antiqua" panose="02040602050305030304" pitchFamily="18" charset="0"/>
            </a:endParaRPr>
          </a:p>
        </p:txBody>
      </p:sp>
    </p:spTree>
    <p:extLst>
      <p:ext uri="{BB962C8B-B14F-4D97-AF65-F5344CB8AC3E}">
        <p14:creationId xmlns:p14="http://schemas.microsoft.com/office/powerpoint/2010/main" val="756887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r>
              <a:rPr lang="en-US" b="1" dirty="0">
                <a:solidFill>
                  <a:schemeClr val="accent6">
                    <a:lumMod val="50000"/>
                  </a:schemeClr>
                </a:solidFill>
              </a:rPr>
              <a:t>Distribution of assets held in havens and held in non-havens (2018)</a:t>
            </a:r>
            <a:endParaRPr lang="en-US" dirty="0"/>
          </a:p>
        </p:txBody>
      </p:sp>
      <p:pic>
        <p:nvPicPr>
          <p:cNvPr id="6" name="Picture 5" descr="Chart, bar chart&#10;&#10;Description automatically generated">
            <a:extLst>
              <a:ext uri="{FF2B5EF4-FFF2-40B4-BE49-F238E27FC236}">
                <a16:creationId xmlns:a16="http://schemas.microsoft.com/office/drawing/2014/main" id="{12EF7010-8C8A-5289-715D-F15889FD584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4070" y="553700"/>
            <a:ext cx="3795979" cy="2762223"/>
          </a:xfrm>
          <a:prstGeom prst="rect">
            <a:avLst/>
          </a:prstGeom>
          <a:noFill/>
          <a:ln>
            <a:noFill/>
          </a:ln>
        </p:spPr>
      </p:pic>
      <p:sp>
        <p:nvSpPr>
          <p:cNvPr id="7" name="Right Brace 6">
            <a:extLst>
              <a:ext uri="{FF2B5EF4-FFF2-40B4-BE49-F238E27FC236}">
                <a16:creationId xmlns:a16="http://schemas.microsoft.com/office/drawing/2014/main" id="{4A307B9C-3BD9-F44A-D985-2E4A0B2742EB}"/>
              </a:ext>
            </a:extLst>
          </p:cNvPr>
          <p:cNvSpPr/>
          <p:nvPr/>
        </p:nvSpPr>
        <p:spPr>
          <a:xfrm rot="16200000">
            <a:off x="3551518" y="554654"/>
            <a:ext cx="97866" cy="76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a:extLst>
              <a:ext uri="{FF2B5EF4-FFF2-40B4-BE49-F238E27FC236}">
                <a16:creationId xmlns:a16="http://schemas.microsoft.com/office/drawing/2014/main" id="{6D35D22E-F244-61D3-A39A-AE55106F661B}"/>
              </a:ext>
            </a:extLst>
          </p:cNvPr>
          <p:cNvSpPr txBox="1"/>
          <p:nvPr/>
        </p:nvSpPr>
        <p:spPr>
          <a:xfrm>
            <a:off x="3219450" y="682981"/>
            <a:ext cx="838200" cy="230832"/>
          </a:xfrm>
          <a:prstGeom prst="rect">
            <a:avLst/>
          </a:prstGeom>
          <a:noFill/>
        </p:spPr>
        <p:txBody>
          <a:bodyPr wrap="square" rtlCol="0">
            <a:spAutoFit/>
          </a:bodyPr>
          <a:lstStyle/>
          <a:p>
            <a:pPr algn="ctr"/>
            <a:r>
              <a:rPr lang="en-US" sz="900" dirty="0"/>
              <a:t>Top 1%</a:t>
            </a:r>
          </a:p>
        </p:txBody>
      </p:sp>
    </p:spTree>
    <p:extLst>
      <p:ext uri="{BB962C8B-B14F-4D97-AF65-F5344CB8AC3E}">
        <p14:creationId xmlns:p14="http://schemas.microsoft.com/office/powerpoint/2010/main" val="258124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215444"/>
          </a:xfrm>
        </p:spPr>
        <p:txBody>
          <a:bodyPr/>
          <a:lstStyle/>
          <a:p>
            <a:r>
              <a:rPr lang="en-US" b="1" dirty="0">
                <a:solidFill>
                  <a:schemeClr val="accent6">
                    <a:lumMod val="50000"/>
                  </a:schemeClr>
                </a:solidFill>
              </a:rPr>
              <a:t>Distribution of total assets (2018)</a:t>
            </a:r>
            <a:endParaRPr lang="en-US" dirty="0"/>
          </a:p>
        </p:txBody>
      </p:sp>
      <p:pic>
        <p:nvPicPr>
          <p:cNvPr id="9" name="Picture 8" descr="Chart, bar chart&#10;&#10;Description automatically generated">
            <a:extLst>
              <a:ext uri="{FF2B5EF4-FFF2-40B4-BE49-F238E27FC236}">
                <a16:creationId xmlns:a16="http://schemas.microsoft.com/office/drawing/2014/main" id="{D76D5A6C-AD9D-8890-FC26-884CB648B23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9592" y="554244"/>
            <a:ext cx="3810000" cy="2772426"/>
          </a:xfrm>
          <a:prstGeom prst="rect">
            <a:avLst/>
          </a:prstGeom>
          <a:noFill/>
          <a:ln>
            <a:noFill/>
          </a:ln>
        </p:spPr>
      </p:pic>
      <p:sp>
        <p:nvSpPr>
          <p:cNvPr id="10" name="Right Brace 9">
            <a:extLst>
              <a:ext uri="{FF2B5EF4-FFF2-40B4-BE49-F238E27FC236}">
                <a16:creationId xmlns:a16="http://schemas.microsoft.com/office/drawing/2014/main" id="{6A36353B-CF89-AD9D-CD33-249E60AA5B53}"/>
              </a:ext>
            </a:extLst>
          </p:cNvPr>
          <p:cNvSpPr/>
          <p:nvPr/>
        </p:nvSpPr>
        <p:spPr>
          <a:xfrm rot="16200000">
            <a:off x="3529489" y="285451"/>
            <a:ext cx="90977" cy="86345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a:extLst>
              <a:ext uri="{FF2B5EF4-FFF2-40B4-BE49-F238E27FC236}">
                <a16:creationId xmlns:a16="http://schemas.microsoft.com/office/drawing/2014/main" id="{75B65027-4CDC-2895-D7FC-6CC5796E0BD6}"/>
              </a:ext>
            </a:extLst>
          </p:cNvPr>
          <p:cNvSpPr txBox="1"/>
          <p:nvPr/>
        </p:nvSpPr>
        <p:spPr>
          <a:xfrm>
            <a:off x="3168505" y="474418"/>
            <a:ext cx="838200" cy="230832"/>
          </a:xfrm>
          <a:prstGeom prst="rect">
            <a:avLst/>
          </a:prstGeom>
          <a:noFill/>
        </p:spPr>
        <p:txBody>
          <a:bodyPr wrap="square" rtlCol="0">
            <a:spAutoFit/>
          </a:bodyPr>
          <a:lstStyle/>
          <a:p>
            <a:pPr algn="ctr"/>
            <a:r>
              <a:rPr lang="en-US" sz="900" dirty="0"/>
              <a:t>Top 1%</a:t>
            </a:r>
          </a:p>
        </p:txBody>
      </p:sp>
    </p:spTree>
    <p:extLst>
      <p:ext uri="{BB962C8B-B14F-4D97-AF65-F5344CB8AC3E}">
        <p14:creationId xmlns:p14="http://schemas.microsoft.com/office/powerpoint/2010/main" val="23008097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A4E74-2034-FF3D-021D-663B3D8A3424}"/>
              </a:ext>
            </a:extLst>
          </p:cNvPr>
          <p:cNvSpPr>
            <a:spLocks noGrp="1"/>
          </p:cNvSpPr>
          <p:nvPr>
            <p:ph type="title"/>
          </p:nvPr>
        </p:nvSpPr>
        <p:spPr>
          <a:xfrm>
            <a:off x="95300" y="122813"/>
            <a:ext cx="4419498" cy="215444"/>
          </a:xfrm>
        </p:spPr>
        <p:txBody>
          <a:bodyPr/>
          <a:lstStyle/>
          <a:p>
            <a:r>
              <a:rPr lang="en-US" b="1" dirty="0">
                <a:solidFill>
                  <a:schemeClr val="accent6">
                    <a:lumMod val="50000"/>
                  </a:schemeClr>
                </a:solidFill>
              </a:rPr>
              <a:t>Comparisons: Concentration of Offshore Wealth</a:t>
            </a:r>
            <a:endParaRPr lang="en-US" dirty="0"/>
          </a:p>
        </p:txBody>
      </p:sp>
      <p:sp>
        <p:nvSpPr>
          <p:cNvPr id="3" name="Text Placeholder 2">
            <a:extLst>
              <a:ext uri="{FF2B5EF4-FFF2-40B4-BE49-F238E27FC236}">
                <a16:creationId xmlns:a16="http://schemas.microsoft.com/office/drawing/2014/main" id="{601E97E5-716D-D21E-681A-D8152CD0EDDB}"/>
              </a:ext>
            </a:extLst>
          </p:cNvPr>
          <p:cNvSpPr>
            <a:spLocks noGrp="1"/>
          </p:cNvSpPr>
          <p:nvPr>
            <p:ph type="body" idx="1"/>
          </p:nvPr>
        </p:nvSpPr>
        <p:spPr>
          <a:xfrm>
            <a:off x="95091" y="2876271"/>
            <a:ext cx="4358411" cy="492443"/>
          </a:xfrm>
        </p:spPr>
        <p:txBody>
          <a:bodyPr/>
          <a:lstStyle/>
          <a:p>
            <a:r>
              <a:rPr lang="en-US" sz="700" dirty="0"/>
              <a:t>All non-US data rank by wealth; US data rank by income (AGI)</a:t>
            </a:r>
          </a:p>
          <a:p>
            <a:r>
              <a:rPr lang="en-US" sz="700" dirty="0"/>
              <a:t>Sources: Johannesen et al 2020 (USA pre-FATCA), </a:t>
            </a:r>
            <a:r>
              <a:rPr lang="en-US" sz="700" dirty="0" err="1"/>
              <a:t>Alstadsæter</a:t>
            </a:r>
            <a:r>
              <a:rPr lang="en-US" sz="700" dirty="0"/>
              <a:t> et al 2019 (Nordic), </a:t>
            </a:r>
            <a:r>
              <a:rPr lang="en-US" sz="700" dirty="0" err="1"/>
              <a:t>Londoño</a:t>
            </a:r>
            <a:r>
              <a:rPr lang="en-US" sz="700" dirty="0"/>
              <a:t>-Velez &amp; Ávila-</a:t>
            </a:r>
            <a:r>
              <a:rPr lang="en-US" sz="700" dirty="0" err="1"/>
              <a:t>Mahecha</a:t>
            </a:r>
            <a:r>
              <a:rPr lang="en-US" sz="700" dirty="0"/>
              <a:t> 2020 (Colombia), </a:t>
            </a:r>
            <a:r>
              <a:rPr lang="en-US" sz="700" dirty="0" err="1"/>
              <a:t>Leenders</a:t>
            </a:r>
            <a:r>
              <a:rPr lang="en-US" sz="700" dirty="0"/>
              <a:t> et al 2020 (Netherlands)</a:t>
            </a:r>
          </a:p>
          <a:p>
            <a:endParaRPr lang="en-US" dirty="0"/>
          </a:p>
        </p:txBody>
      </p:sp>
      <p:pic>
        <p:nvPicPr>
          <p:cNvPr id="5" name="Picture 4">
            <a:extLst>
              <a:ext uri="{FF2B5EF4-FFF2-40B4-BE49-F238E27FC236}">
                <a16:creationId xmlns:a16="http://schemas.microsoft.com/office/drawing/2014/main" id="{B9C5EB03-F1F6-9E45-2204-90C55660BD83}"/>
              </a:ext>
            </a:extLst>
          </p:cNvPr>
          <p:cNvPicPr>
            <a:picLocks noChangeAspect="1"/>
          </p:cNvPicPr>
          <p:nvPr/>
        </p:nvPicPr>
        <p:blipFill>
          <a:blip r:embed="rId2"/>
          <a:stretch>
            <a:fillRect/>
          </a:stretch>
        </p:blipFill>
        <p:spPr>
          <a:xfrm>
            <a:off x="580042" y="338257"/>
            <a:ext cx="3450015" cy="2503149"/>
          </a:xfrm>
          <a:prstGeom prst="rect">
            <a:avLst/>
          </a:prstGeom>
        </p:spPr>
      </p:pic>
    </p:spTree>
    <p:extLst>
      <p:ext uri="{BB962C8B-B14F-4D97-AF65-F5344CB8AC3E}">
        <p14:creationId xmlns:p14="http://schemas.microsoft.com/office/powerpoint/2010/main" val="504268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5757" y="1072832"/>
            <a:ext cx="3918585" cy="276999"/>
          </a:xfrm>
        </p:spPr>
        <p:txBody>
          <a:bodyPr/>
          <a:lstStyle/>
          <a:p>
            <a:pPr algn="ctr"/>
            <a:r>
              <a:rPr lang="en-US" sz="1800" b="1" dirty="0">
                <a:solidFill>
                  <a:schemeClr val="bg1"/>
                </a:solidFill>
              </a:rPr>
              <a:t>Takeaways + Next Steps</a:t>
            </a:r>
          </a:p>
        </p:txBody>
      </p:sp>
    </p:spTree>
    <p:extLst>
      <p:ext uri="{BB962C8B-B14F-4D97-AF65-F5344CB8AC3E}">
        <p14:creationId xmlns:p14="http://schemas.microsoft.com/office/powerpoint/2010/main" val="360657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lang="en-US" b="1" spc="15" dirty="0">
                <a:solidFill>
                  <a:schemeClr val="accent6">
                    <a:lumMod val="50000"/>
                  </a:schemeClr>
                </a:solidFill>
              </a:rPr>
              <a:t>Takeaways</a:t>
            </a:r>
            <a:endParaRPr b="1" spc="15" dirty="0">
              <a:solidFill>
                <a:schemeClr val="accent6">
                  <a:lumMod val="50000"/>
                </a:schemeClr>
              </a:solidFill>
            </a:endParaRPr>
          </a:p>
        </p:txBody>
      </p:sp>
      <p:sp>
        <p:nvSpPr>
          <p:cNvPr id="3" name="object 3"/>
          <p:cNvSpPr txBox="1"/>
          <p:nvPr/>
        </p:nvSpPr>
        <p:spPr>
          <a:xfrm>
            <a:off x="247650" y="305786"/>
            <a:ext cx="4239895" cy="2706510"/>
          </a:xfrm>
          <a:prstGeom prst="rect">
            <a:avLst/>
          </a:prstGeom>
        </p:spPr>
        <p:txBody>
          <a:bodyPr vert="horz" wrap="square" lIns="0" tIns="0" rIns="0" bIns="0" rtlCol="0">
            <a:spAutoFit/>
          </a:bodyPr>
          <a:lstStyle/>
          <a:p>
            <a:pPr marL="12065" marR="35560">
              <a:lnSpc>
                <a:spcPct val="102699"/>
              </a:lnSpc>
            </a:pPr>
            <a:endParaRPr lang="en-US" sz="900" spc="-10" dirty="0">
              <a:latin typeface="Book Antiqua"/>
              <a:cs typeface="Book Antiqua"/>
            </a:endParaRPr>
          </a:p>
          <a:p>
            <a:pPr marL="183515" marR="35560" indent="-171450">
              <a:lnSpc>
                <a:spcPct val="102699"/>
              </a:lnSpc>
              <a:buFont typeface="Arial" panose="020B0604020202020204" pitchFamily="34" charset="0"/>
              <a:buChar char="•"/>
            </a:pPr>
            <a:r>
              <a:rPr lang="en-US" sz="900" spc="-10" dirty="0">
                <a:latin typeface="Book Antiqua"/>
                <a:cs typeface="Book Antiqua"/>
              </a:rPr>
              <a:t>FATCA reports provide new micro evidence on offshore holdings</a:t>
            </a:r>
          </a:p>
          <a:p>
            <a:pPr marL="640715" marR="35560" lvl="1" indent="-171450">
              <a:lnSpc>
                <a:spcPct val="102699"/>
              </a:lnSpc>
              <a:buFont typeface="Arial" panose="020B0604020202020204" pitchFamily="34" charset="0"/>
              <a:buChar char="•"/>
            </a:pPr>
            <a:r>
              <a:rPr lang="en-US" sz="900" dirty="0">
                <a:latin typeface="Book Antiqua" panose="02040602050305030304" pitchFamily="18" charset="0"/>
              </a:rPr>
              <a:t>$3.98  trillion of financial wealth.</a:t>
            </a:r>
          </a:p>
          <a:p>
            <a:pPr marL="640715" marR="35560" lvl="1" indent="-171450">
              <a:lnSpc>
                <a:spcPct val="102699"/>
              </a:lnSpc>
              <a:buFont typeface="Arial" panose="020B0604020202020204" pitchFamily="34" charset="0"/>
              <a:buChar char="•"/>
            </a:pPr>
            <a:r>
              <a:rPr lang="en-US" sz="900" dirty="0">
                <a:latin typeface="Book Antiqua" panose="02040602050305030304" pitchFamily="18" charset="0"/>
              </a:rPr>
              <a:t>$1.94 trillion in tax havens (49%), larger than previous estimates</a:t>
            </a:r>
          </a:p>
          <a:p>
            <a:pPr marL="469265" marR="35560" lvl="1">
              <a:lnSpc>
                <a:spcPct val="102699"/>
              </a:lnSpc>
            </a:pPr>
            <a:endParaRPr lang="en-US" sz="900" spc="-10" dirty="0">
              <a:latin typeface="Book Antiqua"/>
              <a:cs typeface="Book Antiqua"/>
            </a:endParaRPr>
          </a:p>
          <a:p>
            <a:pPr marL="183515" marR="35560" indent="-171450">
              <a:lnSpc>
                <a:spcPct val="102699"/>
              </a:lnSpc>
              <a:buFont typeface="Arial" panose="020B0604020202020204" pitchFamily="34" charset="0"/>
              <a:buChar char="•"/>
            </a:pPr>
            <a:r>
              <a:rPr lang="en-US" sz="900" spc="-10" dirty="0">
                <a:latin typeface="Book Antiqua"/>
                <a:cs typeface="Book Antiqua"/>
              </a:rPr>
              <a:t>A large share of offshore wealth is held </a:t>
            </a:r>
            <a:r>
              <a:rPr lang="en-US" sz="900" b="1" spc="-10" dirty="0">
                <a:latin typeface="Book Antiqua"/>
                <a:cs typeface="Book Antiqua"/>
              </a:rPr>
              <a:t>indirectly through entities </a:t>
            </a:r>
            <a:r>
              <a:rPr lang="en-US" sz="900" spc="-10" dirty="0">
                <a:latin typeface="Book Antiqua"/>
                <a:cs typeface="Book Antiqua"/>
              </a:rPr>
              <a:t>(at least 46%), particularly partnerships (at least $1.3 trillion, 32%))</a:t>
            </a:r>
          </a:p>
          <a:p>
            <a:pPr marL="640715" marR="35560" lvl="1" indent="-171450">
              <a:lnSpc>
                <a:spcPct val="102699"/>
              </a:lnSpc>
              <a:buFont typeface="Arial" panose="020B0604020202020204" pitchFamily="34" charset="0"/>
              <a:buChar char="•"/>
            </a:pPr>
            <a:r>
              <a:rPr lang="en-US" sz="900" u="sng" spc="-10" dirty="0">
                <a:latin typeface="Book Antiqua"/>
                <a:cs typeface="Book Antiqua"/>
              </a:rPr>
              <a:t>Implication</a:t>
            </a:r>
            <a:r>
              <a:rPr lang="en-US" sz="900" spc="-10" dirty="0">
                <a:latin typeface="Book Antiqua"/>
                <a:cs typeface="Book Antiqua"/>
              </a:rPr>
              <a:t>: Effects of tax or enforcement policy depend largely on how they affect these entities and how they respond</a:t>
            </a:r>
          </a:p>
          <a:p>
            <a:pPr marL="183515" marR="35560" indent="-171450">
              <a:lnSpc>
                <a:spcPct val="102699"/>
              </a:lnSpc>
              <a:buFont typeface="Arial" panose="020B0604020202020204" pitchFamily="34" charset="0"/>
              <a:buChar char="•"/>
            </a:pPr>
            <a:endParaRPr lang="en-US" sz="900" spc="-10" dirty="0">
              <a:latin typeface="Book Antiqua"/>
              <a:cs typeface="Book Antiqua"/>
            </a:endParaRPr>
          </a:p>
          <a:p>
            <a:pPr marL="183515" marR="35560" indent="-171450">
              <a:lnSpc>
                <a:spcPct val="102699"/>
              </a:lnSpc>
              <a:buFont typeface="Arial" panose="020B0604020202020204" pitchFamily="34" charset="0"/>
              <a:buChar char="•"/>
            </a:pPr>
            <a:r>
              <a:rPr lang="en-US" sz="900" spc="-10" dirty="0">
                <a:latin typeface="Book Antiqua"/>
                <a:cs typeface="Book Antiqua"/>
              </a:rPr>
              <a:t>FATCA accounts, and especially offshore wealth, are </a:t>
            </a:r>
            <a:r>
              <a:rPr lang="en-US" sz="900" b="1" spc="-10" dirty="0">
                <a:latin typeface="Book Antiqua"/>
                <a:cs typeface="Book Antiqua"/>
              </a:rPr>
              <a:t>highly concentrated</a:t>
            </a:r>
          </a:p>
          <a:p>
            <a:pPr marL="640715" marR="35560" lvl="1" indent="-171450">
              <a:lnSpc>
                <a:spcPct val="102699"/>
              </a:lnSpc>
              <a:buFont typeface="Arial" panose="020B0604020202020204" pitchFamily="34" charset="0"/>
              <a:buChar char="•"/>
            </a:pPr>
            <a:r>
              <a:rPr lang="en-US" sz="900" spc="-10" dirty="0">
                <a:latin typeface="Book Antiqua"/>
                <a:cs typeface="Book Antiqua"/>
              </a:rPr>
              <a:t>62% of households in the top 0.01% of the income distribution have an account identified by FATCA reports</a:t>
            </a:r>
          </a:p>
          <a:p>
            <a:pPr marL="640715" marR="35560" lvl="1" indent="-171450">
              <a:lnSpc>
                <a:spcPct val="102699"/>
              </a:lnSpc>
              <a:buFont typeface="Arial" panose="020B0604020202020204" pitchFamily="34" charset="0"/>
              <a:buChar char="•"/>
            </a:pPr>
            <a:r>
              <a:rPr lang="en-US" sz="900" spc="-10" dirty="0">
                <a:latin typeface="Book Antiqua"/>
                <a:cs typeface="Book Antiqua"/>
              </a:rPr>
              <a:t>64% of foreign assets are owned by the top 1% and 30% by the top 0.01%</a:t>
            </a:r>
          </a:p>
          <a:p>
            <a:pPr marL="640715" marR="35560" lvl="1" indent="-171450">
              <a:lnSpc>
                <a:spcPct val="102699"/>
              </a:lnSpc>
              <a:buFont typeface="Arial" panose="020B0604020202020204" pitchFamily="34" charset="0"/>
              <a:buChar char="•"/>
            </a:pPr>
            <a:r>
              <a:rPr lang="en-US" sz="900" spc="-10" dirty="0">
                <a:latin typeface="Book Antiqua"/>
                <a:cs typeface="Book Antiqua"/>
              </a:rPr>
              <a:t>77% of top 0.01% for. assets held through pass-throughs (61% of top 1%)</a:t>
            </a:r>
          </a:p>
          <a:p>
            <a:pPr marL="640715" marR="35560" lvl="1" indent="-171450">
              <a:lnSpc>
                <a:spcPct val="102699"/>
              </a:lnSpc>
              <a:buFont typeface="Arial" panose="020B0604020202020204" pitchFamily="34" charset="0"/>
              <a:buChar char="•"/>
            </a:pPr>
            <a:r>
              <a:rPr lang="en-US" sz="900" spc="-10" dirty="0">
                <a:latin typeface="Book Antiqua"/>
                <a:cs typeface="Book Antiqua"/>
              </a:rPr>
              <a:t>77% of top 0.01% foreign assets held in havens (74% of top 1%)</a:t>
            </a:r>
          </a:p>
          <a:p>
            <a:pPr marL="640715" marR="35560" lvl="1" indent="-171450">
              <a:lnSpc>
                <a:spcPct val="102699"/>
              </a:lnSpc>
              <a:buFont typeface="Arial" panose="020B0604020202020204" pitchFamily="34" charset="0"/>
              <a:buChar char="•"/>
            </a:pPr>
            <a:r>
              <a:rPr lang="en-US" sz="900" u="sng" spc="-10" dirty="0">
                <a:latin typeface="Book Antiqua"/>
                <a:cs typeface="Book Antiqua"/>
              </a:rPr>
              <a:t>Implication</a:t>
            </a:r>
            <a:r>
              <a:rPr lang="en-US" sz="900" spc="-10" dirty="0">
                <a:latin typeface="Book Antiqua"/>
                <a:cs typeface="Book Antiqua"/>
              </a:rPr>
              <a:t>: Tax or enforcement policy disproportionately affect assets held by extremely high-income taxpayers </a:t>
            </a:r>
          </a:p>
          <a:p>
            <a:pPr marL="640715" marR="35560" lvl="1" indent="-171450">
              <a:lnSpc>
                <a:spcPct val="102699"/>
              </a:lnSpc>
              <a:buFont typeface="Arial" panose="020B0604020202020204" pitchFamily="34" charset="0"/>
              <a:buChar char="•"/>
            </a:pPr>
            <a:endParaRPr lang="en-US" sz="900" spc="-10" dirty="0">
              <a:latin typeface="Book Antiqua"/>
              <a:cs typeface="Book Antiqua"/>
            </a:endParaRPr>
          </a:p>
        </p:txBody>
      </p:sp>
    </p:spTree>
    <p:custDataLst>
      <p:tags r:id="rId1"/>
    </p:custDataLst>
    <p:extLst>
      <p:ext uri="{BB962C8B-B14F-4D97-AF65-F5344CB8AC3E}">
        <p14:creationId xmlns:p14="http://schemas.microsoft.com/office/powerpoint/2010/main" val="761126706"/>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50000"/>
                  </a:schemeClr>
                </a:solidFill>
              </a:rPr>
              <a:t>Further Research/Work In Progress</a:t>
            </a:r>
            <a:endParaRPr lang="en-US" dirty="0"/>
          </a:p>
        </p:txBody>
      </p:sp>
      <p:sp>
        <p:nvSpPr>
          <p:cNvPr id="3" name="Text Placeholder 2"/>
          <p:cNvSpPr>
            <a:spLocks noGrp="1"/>
          </p:cNvSpPr>
          <p:nvPr>
            <p:ph type="body" idx="1"/>
          </p:nvPr>
        </p:nvSpPr>
        <p:spPr>
          <a:xfrm>
            <a:off x="125843" y="511175"/>
            <a:ext cx="4358411" cy="2877711"/>
          </a:xfrm>
        </p:spPr>
        <p:txBody>
          <a:bodyPr/>
          <a:lstStyle/>
          <a:p>
            <a:r>
              <a:rPr lang="en-US" dirty="0"/>
              <a:t>Find scope for a substantial compliance response </a:t>
            </a:r>
            <a:r>
              <a:rPr lang="en-US" sz="900" dirty="0"/>
              <a:t>($4 trillion held at top of the distribution, mostly in havens and through partnerships</a:t>
            </a:r>
            <a:r>
              <a:rPr lang="en-US" dirty="0"/>
              <a:t>)</a:t>
            </a:r>
          </a:p>
          <a:p>
            <a:endParaRPr lang="en-US" dirty="0"/>
          </a:p>
          <a:p>
            <a:r>
              <a:rPr lang="en-US" b="1" dirty="0"/>
              <a:t>Open question</a:t>
            </a:r>
            <a:r>
              <a:rPr lang="en-US" dirty="0"/>
              <a:t>: To what extent do the income and assets reported through FATCA yield </a:t>
            </a:r>
            <a:r>
              <a:rPr lang="en-US" u="sng" dirty="0"/>
              <a:t>new</a:t>
            </a:r>
            <a:r>
              <a:rPr lang="en-US" dirty="0"/>
              <a:t> tax compliance?</a:t>
            </a:r>
          </a:p>
          <a:p>
            <a:pPr marL="742950" lvl="1" indent="-285750">
              <a:buAutoNum type="romanLcParenR"/>
            </a:pPr>
            <a:r>
              <a:rPr lang="en-US" dirty="0"/>
              <a:t>Are they tax compliant post-FATCA?</a:t>
            </a:r>
          </a:p>
          <a:p>
            <a:pPr marL="742950" lvl="1" indent="-285750">
              <a:buAutoNum type="romanLcParenR"/>
            </a:pPr>
            <a:r>
              <a:rPr lang="en-US" dirty="0"/>
              <a:t>Were they tax compliant pre-FATCA?</a:t>
            </a:r>
          </a:p>
          <a:p>
            <a:pPr marL="742950" lvl="1" indent="-285750">
              <a:buAutoNum type="romanLcParenR"/>
            </a:pPr>
            <a:r>
              <a:rPr lang="en-US" dirty="0"/>
              <a:t>Was there an additional compliance effect from those who chose to repatriate?</a:t>
            </a:r>
          </a:p>
          <a:p>
            <a:pPr>
              <a:buFont typeface="Arial" panose="020B0604020202020204" pitchFamily="34" charset="0"/>
              <a:buChar char="•"/>
            </a:pPr>
            <a:endParaRPr lang="da-DK" sz="1100" spc="-10" dirty="0">
              <a:latin typeface="Book Antiqua"/>
              <a:cs typeface="Book Antiqua"/>
            </a:endParaRPr>
          </a:p>
          <a:p>
            <a:pPr>
              <a:buFont typeface="Arial" panose="020B0604020202020204" pitchFamily="34" charset="0"/>
              <a:buChar char="•"/>
            </a:pPr>
            <a:r>
              <a:rPr lang="da-DK" sz="1100" spc="-10" dirty="0">
                <a:latin typeface="Book Antiqua"/>
                <a:cs typeface="Book Antiqua"/>
              </a:rPr>
              <a:t>Challenges: (i) Long lead-up b/w announcemet (2010) and full FFI reporting (2016). (ii) Control group</a:t>
            </a:r>
          </a:p>
          <a:p>
            <a:pPr>
              <a:buFont typeface="Arial" panose="020B0604020202020204" pitchFamily="34" charset="0"/>
              <a:buChar char="•"/>
            </a:pPr>
            <a:endParaRPr lang="da-DK" sz="1100" spc="-10" dirty="0">
              <a:latin typeface="Book Antiqua"/>
              <a:cs typeface="Book Antiqua"/>
            </a:endParaRPr>
          </a:p>
          <a:p>
            <a:pPr>
              <a:buFont typeface="Arial" panose="020B0604020202020204" pitchFamily="34" charset="0"/>
              <a:buChar char="•"/>
            </a:pPr>
            <a:r>
              <a:rPr lang="da-DK" sz="1100" spc="-10" dirty="0">
                <a:latin typeface="Book Antiqua"/>
                <a:cs typeface="Book Antiqua"/>
              </a:rPr>
              <a:t>Cost-Benefit Debate: FATCA has received public criticism for additional compliance costs on foreign banks and Americans abroad (</a:t>
            </a:r>
            <a:r>
              <a:rPr lang="da-DK" sz="700" spc="-10" dirty="0">
                <a:latin typeface="Book Antiqua"/>
                <a:cs typeface="Book Antiqua"/>
              </a:rPr>
              <a:t>e.g. Taxpayer Advocate, 2016, Oei, 2018</a:t>
            </a:r>
            <a:r>
              <a:rPr lang="da-DK" sz="1100" spc="-10" dirty="0">
                <a:latin typeface="Book Antiqua"/>
                <a:cs typeface="Book Antiqua"/>
              </a:rPr>
              <a:t>). </a:t>
            </a:r>
          </a:p>
          <a:p>
            <a:pPr marL="0" indent="0">
              <a:buNone/>
            </a:pPr>
            <a:endParaRPr lang="en-US" dirty="0"/>
          </a:p>
        </p:txBody>
      </p:sp>
    </p:spTree>
    <p:extLst>
      <p:ext uri="{BB962C8B-B14F-4D97-AF65-F5344CB8AC3E}">
        <p14:creationId xmlns:p14="http://schemas.microsoft.com/office/powerpoint/2010/main" val="21628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5757" y="1072832"/>
            <a:ext cx="3918585" cy="276999"/>
          </a:xfrm>
        </p:spPr>
        <p:txBody>
          <a:bodyPr/>
          <a:lstStyle/>
          <a:p>
            <a:pPr algn="ctr"/>
            <a:r>
              <a:rPr lang="en-US" sz="1800" b="1" dirty="0">
                <a:solidFill>
                  <a:schemeClr val="bg1"/>
                </a:solidFill>
              </a:rPr>
              <a:t>Appendix</a:t>
            </a:r>
          </a:p>
        </p:txBody>
      </p:sp>
    </p:spTree>
    <p:extLst>
      <p:ext uri="{BB962C8B-B14F-4D97-AF65-F5344CB8AC3E}">
        <p14:creationId xmlns:p14="http://schemas.microsoft.com/office/powerpoint/2010/main" val="8675905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50000"/>
                  </a:schemeClr>
                </a:solidFill>
              </a:rPr>
              <a:t>Insights from the literature</a:t>
            </a:r>
          </a:p>
        </p:txBody>
      </p:sp>
      <p:sp>
        <p:nvSpPr>
          <p:cNvPr id="3" name="Text Placeholder 2"/>
          <p:cNvSpPr>
            <a:spLocks noGrp="1"/>
          </p:cNvSpPr>
          <p:nvPr>
            <p:ph type="body" idx="1"/>
          </p:nvPr>
        </p:nvSpPr>
        <p:spPr>
          <a:xfrm>
            <a:off x="156387" y="434975"/>
            <a:ext cx="4358411" cy="4724370"/>
          </a:xfrm>
        </p:spPr>
        <p:txBody>
          <a:bodyPr/>
          <a:lstStyle/>
          <a:p>
            <a:pPr>
              <a:spcAft>
                <a:spcPts val="400"/>
              </a:spcAft>
            </a:pPr>
            <a:r>
              <a:rPr lang="da-DK" b="1" dirty="0" err="1"/>
              <a:t>Pre</a:t>
            </a:r>
            <a:r>
              <a:rPr lang="da-DK" b="1" dirty="0"/>
              <a:t>-FATCA </a:t>
            </a:r>
            <a:r>
              <a:rPr lang="da-DK" b="1" dirty="0" err="1"/>
              <a:t>enforcement</a:t>
            </a:r>
            <a:r>
              <a:rPr lang="da-DK" b="1" dirty="0"/>
              <a:t> </a:t>
            </a:r>
            <a:r>
              <a:rPr lang="da-DK" b="1" dirty="0" err="1"/>
              <a:t>caused</a:t>
            </a:r>
            <a:r>
              <a:rPr lang="da-DK" b="1" dirty="0"/>
              <a:t> modest </a:t>
            </a:r>
            <a:r>
              <a:rPr lang="da-DK" b="1" dirty="0" err="1"/>
              <a:t>increase</a:t>
            </a:r>
            <a:r>
              <a:rPr lang="da-DK" b="1" dirty="0"/>
              <a:t> in </a:t>
            </a:r>
            <a:r>
              <a:rPr lang="da-DK" b="1" dirty="0" err="1"/>
              <a:t>compliance</a:t>
            </a:r>
            <a:endParaRPr lang="da-DK" dirty="0"/>
          </a:p>
          <a:p>
            <a:pPr lvl="1">
              <a:spcAft>
                <a:spcPts val="400"/>
              </a:spcAft>
            </a:pPr>
            <a:r>
              <a:rPr lang="da-DK" sz="1000" dirty="0" err="1"/>
              <a:t>Increase</a:t>
            </a:r>
            <a:r>
              <a:rPr lang="da-DK" sz="1000" dirty="0"/>
              <a:t> in </a:t>
            </a:r>
            <a:r>
              <a:rPr lang="da-DK" sz="1000" dirty="0" err="1"/>
              <a:t>reported</a:t>
            </a:r>
            <a:r>
              <a:rPr lang="da-DK" sz="1000" dirty="0"/>
              <a:t> </a:t>
            </a:r>
            <a:r>
              <a:rPr lang="da-DK" sz="1000" dirty="0" err="1"/>
              <a:t>foreign</a:t>
            </a:r>
            <a:r>
              <a:rPr lang="da-DK" sz="1000" dirty="0"/>
              <a:t> </a:t>
            </a:r>
            <a:r>
              <a:rPr lang="da-DK" sz="1000" dirty="0" err="1"/>
              <a:t>accounts</a:t>
            </a:r>
            <a:r>
              <a:rPr lang="da-DK" sz="1000" dirty="0"/>
              <a:t> </a:t>
            </a:r>
            <a:r>
              <a:rPr lang="da-DK" sz="1000" dirty="0" err="1"/>
              <a:t>around</a:t>
            </a:r>
            <a:r>
              <a:rPr lang="da-DK" sz="1000" dirty="0"/>
              <a:t> U.S. enforcement efforts in 2008-2009 (</a:t>
            </a:r>
            <a:r>
              <a:rPr lang="da-DK" sz="700" dirty="0"/>
              <a:t>Johannesen, Langetieg, Reck, Risch and Slemrod, 2020</a:t>
            </a:r>
            <a:r>
              <a:rPr lang="da-DK" sz="1000" dirty="0"/>
              <a:t>)</a:t>
            </a:r>
          </a:p>
          <a:p>
            <a:pPr lvl="1">
              <a:spcAft>
                <a:spcPts val="400"/>
              </a:spcAft>
            </a:pPr>
            <a:r>
              <a:rPr lang="da-DK" sz="1000" dirty="0" err="1"/>
              <a:t>Decrease</a:t>
            </a:r>
            <a:r>
              <a:rPr lang="da-DK" sz="1000" dirty="0"/>
              <a:t> in offshore </a:t>
            </a:r>
            <a:r>
              <a:rPr lang="da-DK" sz="1000" dirty="0" err="1"/>
              <a:t>deposits</a:t>
            </a:r>
            <a:r>
              <a:rPr lang="da-DK" sz="1000" dirty="0"/>
              <a:t> and the </a:t>
            </a:r>
            <a:r>
              <a:rPr lang="da-DK" sz="1000" dirty="0" err="1"/>
              <a:t>value</a:t>
            </a:r>
            <a:r>
              <a:rPr lang="da-DK" sz="1000" dirty="0"/>
              <a:t> of offshore banks </a:t>
            </a:r>
            <a:r>
              <a:rPr lang="da-DK" sz="1000" dirty="0" err="1"/>
              <a:t>around</a:t>
            </a:r>
            <a:r>
              <a:rPr lang="da-DK" sz="1000" dirty="0"/>
              <a:t> </a:t>
            </a:r>
            <a:r>
              <a:rPr lang="da-DK" sz="1000" dirty="0" err="1"/>
              <a:t>leaks</a:t>
            </a:r>
            <a:r>
              <a:rPr lang="da-DK" sz="1000" dirty="0"/>
              <a:t> of </a:t>
            </a:r>
            <a:r>
              <a:rPr lang="da-DK" sz="1000" dirty="0" err="1"/>
              <a:t>customer</a:t>
            </a:r>
            <a:r>
              <a:rPr lang="da-DK" sz="1000" dirty="0"/>
              <a:t> data (</a:t>
            </a:r>
            <a:r>
              <a:rPr lang="da-DK" sz="700" dirty="0"/>
              <a:t>Johannesen and Stolper, 2017</a:t>
            </a:r>
            <a:r>
              <a:rPr lang="da-DK" dirty="0"/>
              <a:t>)</a:t>
            </a:r>
            <a:endParaRPr lang="da-DK" sz="1000" dirty="0"/>
          </a:p>
          <a:p>
            <a:pPr>
              <a:spcAft>
                <a:spcPts val="400"/>
              </a:spcAft>
            </a:pPr>
            <a:r>
              <a:rPr lang="da-DK" b="1" dirty="0"/>
              <a:t>…as </a:t>
            </a:r>
            <a:r>
              <a:rPr lang="da-DK" b="1" dirty="0" err="1"/>
              <a:t>well</a:t>
            </a:r>
            <a:r>
              <a:rPr lang="da-DK" b="1" dirty="0"/>
              <a:t> as actions by </a:t>
            </a:r>
            <a:r>
              <a:rPr lang="da-DK" b="1" dirty="0" err="1"/>
              <a:t>evaders</a:t>
            </a:r>
            <a:r>
              <a:rPr lang="da-DK" b="1" dirty="0"/>
              <a:t> to </a:t>
            </a:r>
            <a:r>
              <a:rPr lang="da-DK" b="1" dirty="0" err="1"/>
              <a:t>circumvent</a:t>
            </a:r>
            <a:r>
              <a:rPr lang="da-DK" b="1" dirty="0"/>
              <a:t> </a:t>
            </a:r>
            <a:r>
              <a:rPr lang="da-DK" b="1" dirty="0" err="1"/>
              <a:t>enforcement</a:t>
            </a:r>
            <a:r>
              <a:rPr lang="da-DK" dirty="0"/>
              <a:t>:</a:t>
            </a:r>
          </a:p>
          <a:p>
            <a:pPr lvl="1">
              <a:spcAft>
                <a:spcPts val="400"/>
              </a:spcAft>
            </a:pPr>
            <a:r>
              <a:rPr lang="da-DK" sz="1000" dirty="0"/>
              <a:t>More </a:t>
            </a:r>
            <a:r>
              <a:rPr lang="da-DK" sz="1000" dirty="0" err="1"/>
              <a:t>indirect</a:t>
            </a:r>
            <a:r>
              <a:rPr lang="da-DK" sz="1000" dirty="0"/>
              <a:t> </a:t>
            </a:r>
            <a:r>
              <a:rPr lang="da-DK" sz="1000" dirty="0" err="1"/>
              <a:t>ownership</a:t>
            </a:r>
            <a:r>
              <a:rPr lang="da-DK" sz="1000" dirty="0"/>
              <a:t> </a:t>
            </a:r>
            <a:r>
              <a:rPr lang="da-DK" sz="1000" dirty="0" err="1"/>
              <a:t>through</a:t>
            </a:r>
            <a:r>
              <a:rPr lang="da-DK" sz="1000" dirty="0"/>
              <a:t> offshore </a:t>
            </a:r>
            <a:r>
              <a:rPr lang="da-DK" sz="1000" dirty="0" err="1"/>
              <a:t>corporations</a:t>
            </a:r>
            <a:r>
              <a:rPr lang="da-DK" sz="1000" dirty="0"/>
              <a:t> </a:t>
            </a:r>
            <a:r>
              <a:rPr lang="da-DK" dirty="0"/>
              <a:t>(</a:t>
            </a:r>
            <a:r>
              <a:rPr lang="da-DK" sz="700" dirty="0"/>
              <a:t>Johannesen, 2014; </a:t>
            </a:r>
            <a:r>
              <a:rPr lang="da-DK" sz="700" dirty="0" err="1"/>
              <a:t>Omartian</a:t>
            </a:r>
            <a:r>
              <a:rPr lang="da-DK" sz="700" dirty="0"/>
              <a:t>, 2016</a:t>
            </a:r>
            <a:r>
              <a:rPr lang="da-DK" dirty="0"/>
              <a:t>)</a:t>
            </a:r>
          </a:p>
          <a:p>
            <a:pPr lvl="1">
              <a:spcAft>
                <a:spcPts val="400"/>
              </a:spcAft>
            </a:pPr>
            <a:r>
              <a:rPr lang="da-DK" dirty="0" err="1"/>
              <a:t>Relocation</a:t>
            </a:r>
            <a:r>
              <a:rPr lang="da-DK" dirty="0"/>
              <a:t> of assets to non-</a:t>
            </a:r>
            <a:r>
              <a:rPr lang="da-DK" dirty="0" err="1"/>
              <a:t>cooperating</a:t>
            </a:r>
            <a:r>
              <a:rPr lang="da-DK" dirty="0"/>
              <a:t> havens (</a:t>
            </a:r>
            <a:r>
              <a:rPr lang="da-DK" sz="700" dirty="0"/>
              <a:t>Johannesen  and </a:t>
            </a:r>
            <a:r>
              <a:rPr lang="da-DK" sz="700" dirty="0" err="1"/>
              <a:t>Zucman</a:t>
            </a:r>
            <a:r>
              <a:rPr lang="da-DK" sz="700" dirty="0"/>
              <a:t>, 2014</a:t>
            </a:r>
            <a:r>
              <a:rPr lang="da-DK" dirty="0"/>
              <a:t>)</a:t>
            </a:r>
            <a:endParaRPr lang="da-DK" sz="1000" dirty="0"/>
          </a:p>
          <a:p>
            <a:pPr>
              <a:spcAft>
                <a:spcPts val="400"/>
              </a:spcAft>
            </a:pPr>
            <a:r>
              <a:rPr lang="da-DK" b="1" dirty="0" err="1"/>
              <a:t>Indirect</a:t>
            </a:r>
            <a:r>
              <a:rPr lang="da-DK" b="1" dirty="0"/>
              <a:t> </a:t>
            </a:r>
            <a:r>
              <a:rPr lang="da-DK" b="1" dirty="0" err="1"/>
              <a:t>evidence</a:t>
            </a:r>
            <a:r>
              <a:rPr lang="da-DK" b="1" dirty="0"/>
              <a:t> </a:t>
            </a:r>
            <a:r>
              <a:rPr lang="da-DK" b="1" dirty="0" err="1"/>
              <a:t>that</a:t>
            </a:r>
            <a:r>
              <a:rPr lang="da-DK" b="1" dirty="0"/>
              <a:t> FATCA / CRS </a:t>
            </a:r>
            <a:r>
              <a:rPr lang="da-DK" b="1" dirty="0" err="1"/>
              <a:t>boosted</a:t>
            </a:r>
            <a:r>
              <a:rPr lang="da-DK" b="1" dirty="0"/>
              <a:t> </a:t>
            </a:r>
            <a:r>
              <a:rPr lang="da-DK" b="1" dirty="0" err="1"/>
              <a:t>tax</a:t>
            </a:r>
            <a:r>
              <a:rPr lang="da-DK" b="1" dirty="0"/>
              <a:t> </a:t>
            </a:r>
            <a:r>
              <a:rPr lang="da-DK" b="1" dirty="0" err="1"/>
              <a:t>compliance</a:t>
            </a:r>
            <a:endParaRPr lang="da-DK" dirty="0"/>
          </a:p>
          <a:p>
            <a:pPr lvl="1">
              <a:spcAft>
                <a:spcPts val="400"/>
              </a:spcAft>
            </a:pPr>
            <a:r>
              <a:rPr lang="da-DK" sz="1000" dirty="0" err="1"/>
              <a:t>Decrease</a:t>
            </a:r>
            <a:r>
              <a:rPr lang="da-DK" sz="1000" dirty="0"/>
              <a:t> in the </a:t>
            </a:r>
            <a:r>
              <a:rPr lang="da-DK" sz="1000" dirty="0" err="1"/>
              <a:t>use</a:t>
            </a:r>
            <a:r>
              <a:rPr lang="da-DK" sz="1000" dirty="0"/>
              <a:t> of offshore </a:t>
            </a:r>
            <a:r>
              <a:rPr lang="da-DK" sz="1000" dirty="0" err="1"/>
              <a:t>holding</a:t>
            </a:r>
            <a:r>
              <a:rPr lang="da-DK" sz="1000" dirty="0"/>
              <a:t> </a:t>
            </a:r>
            <a:r>
              <a:rPr lang="da-DK" sz="1000" dirty="0" err="1"/>
              <a:t>companies</a:t>
            </a:r>
            <a:r>
              <a:rPr lang="da-DK" sz="1000" dirty="0"/>
              <a:t> </a:t>
            </a:r>
            <a:r>
              <a:rPr lang="da-DK" sz="1000" dirty="0" err="1"/>
              <a:t>around</a:t>
            </a:r>
            <a:r>
              <a:rPr lang="da-DK" sz="1000" dirty="0"/>
              <a:t> </a:t>
            </a:r>
            <a:r>
              <a:rPr lang="da-DK" sz="1000" dirty="0" err="1"/>
              <a:t>implementation</a:t>
            </a:r>
            <a:r>
              <a:rPr lang="da-DK" sz="1000" dirty="0"/>
              <a:t> of FATCA (</a:t>
            </a:r>
            <a:r>
              <a:rPr lang="da-DK" sz="700" dirty="0" err="1"/>
              <a:t>Omartian</a:t>
            </a:r>
            <a:r>
              <a:rPr lang="da-DK" sz="700" dirty="0"/>
              <a:t>, 2016</a:t>
            </a:r>
            <a:r>
              <a:rPr lang="da-DK" sz="1000" dirty="0"/>
              <a:t>)</a:t>
            </a:r>
          </a:p>
          <a:p>
            <a:pPr lvl="1">
              <a:spcAft>
                <a:spcPts val="400"/>
              </a:spcAft>
            </a:pPr>
            <a:r>
              <a:rPr lang="da-DK" sz="1000" dirty="0"/>
              <a:t>Drop in </a:t>
            </a:r>
            <a:r>
              <a:rPr lang="da-DK" sz="1000" dirty="0" err="1"/>
              <a:t>foreign-owned</a:t>
            </a:r>
            <a:r>
              <a:rPr lang="da-DK" sz="1000" dirty="0"/>
              <a:t> assets at </a:t>
            </a:r>
            <a:r>
              <a:rPr lang="da-DK" sz="1000" dirty="0" err="1"/>
              <a:t>activation</a:t>
            </a:r>
            <a:r>
              <a:rPr lang="da-DK" sz="1000" dirty="0"/>
              <a:t> of </a:t>
            </a:r>
            <a:r>
              <a:rPr lang="da-DK" sz="1000" dirty="0" err="1"/>
              <a:t>automatic</a:t>
            </a:r>
            <a:r>
              <a:rPr lang="da-DK" sz="1000" dirty="0"/>
              <a:t> information </a:t>
            </a:r>
            <a:r>
              <a:rPr lang="da-DK" sz="1000" dirty="0" err="1"/>
              <a:t>exchange</a:t>
            </a:r>
            <a:r>
              <a:rPr lang="da-DK" sz="1000" dirty="0"/>
              <a:t> (</a:t>
            </a:r>
            <a:r>
              <a:rPr lang="da-DK" sz="700" dirty="0" err="1"/>
              <a:t>Menkhoff</a:t>
            </a:r>
            <a:r>
              <a:rPr lang="da-DK" sz="700" dirty="0"/>
              <a:t> and </a:t>
            </a:r>
            <a:r>
              <a:rPr lang="da-DK" sz="700" dirty="0" err="1"/>
              <a:t>Miethe</a:t>
            </a:r>
            <a:r>
              <a:rPr lang="da-DK" sz="700" dirty="0"/>
              <a:t>, 2017; </a:t>
            </a:r>
            <a:r>
              <a:rPr lang="da-DK" sz="700" dirty="0" err="1"/>
              <a:t>Casi</a:t>
            </a:r>
            <a:r>
              <a:rPr lang="da-DK" sz="700" dirty="0"/>
              <a:t> et al., 2018; De Simone et al., 2018</a:t>
            </a:r>
            <a:r>
              <a:rPr lang="da-DK" sz="1000" dirty="0"/>
              <a:t>)</a:t>
            </a:r>
          </a:p>
          <a:p>
            <a:pPr lvl="1"/>
            <a:endParaRPr lang="da-DK" sz="1000" dirty="0"/>
          </a:p>
          <a:p>
            <a:pPr lvl="1"/>
            <a:endParaRPr lang="da-DK" dirty="0"/>
          </a:p>
          <a:p>
            <a:pPr lvl="1"/>
            <a:endParaRPr lang="da-DK" dirty="0"/>
          </a:p>
          <a:p>
            <a:pPr lvl="1"/>
            <a:endParaRPr lang="da-DK" dirty="0"/>
          </a:p>
          <a:p>
            <a:pPr marL="0" indent="0">
              <a:buNone/>
            </a:pPr>
            <a:endParaRPr lang="da-DK" dirty="0"/>
          </a:p>
          <a:p>
            <a:pPr lvl="1"/>
            <a:endParaRPr lang="da-DK" dirty="0"/>
          </a:p>
          <a:p>
            <a:pPr lvl="1"/>
            <a:endParaRPr lang="da-DK" dirty="0"/>
          </a:p>
          <a:p>
            <a:pPr lvl="1"/>
            <a:endParaRPr lang="da-DK" dirty="0"/>
          </a:p>
          <a:p>
            <a:pPr lvl="1"/>
            <a:endParaRPr lang="da-DK" dirty="0"/>
          </a:p>
          <a:p>
            <a:pPr lvl="1"/>
            <a:endParaRPr lang="da-DK" dirty="0"/>
          </a:p>
        </p:txBody>
      </p:sp>
    </p:spTree>
    <p:extLst>
      <p:ext uri="{BB962C8B-B14F-4D97-AF65-F5344CB8AC3E}">
        <p14:creationId xmlns:p14="http://schemas.microsoft.com/office/powerpoint/2010/main" val="1881320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5300" y="154878"/>
            <a:ext cx="4419498" cy="215444"/>
          </a:xfrm>
          <a:prstGeom prst="rect">
            <a:avLst/>
          </a:prstGeom>
        </p:spPr>
        <p:txBody>
          <a:bodyPr vert="horz" wrap="square" lIns="0" tIns="0" rIns="0" bIns="0" rtlCol="0">
            <a:spAutoFit/>
          </a:bodyPr>
          <a:lstStyle/>
          <a:p>
            <a:pPr marL="12700">
              <a:lnSpc>
                <a:spcPct val="100000"/>
              </a:lnSpc>
            </a:pPr>
            <a:r>
              <a:rPr lang="en-US" b="1" spc="15" dirty="0">
                <a:solidFill>
                  <a:schemeClr val="accent6">
                    <a:lumMod val="50000"/>
                  </a:schemeClr>
                </a:solidFill>
              </a:rPr>
              <a:t>Pre-FATCA enforcement initiatives</a:t>
            </a:r>
            <a:endParaRPr b="1" spc="15" dirty="0">
              <a:solidFill>
                <a:schemeClr val="accent6">
                  <a:lumMod val="50000"/>
                </a:schemeClr>
              </a:solidFill>
            </a:endParaRPr>
          </a:p>
        </p:txBody>
      </p:sp>
      <p:sp>
        <p:nvSpPr>
          <p:cNvPr id="5" name="object 3"/>
          <p:cNvSpPr txBox="1"/>
          <p:nvPr/>
        </p:nvSpPr>
        <p:spPr>
          <a:xfrm>
            <a:off x="274903" y="370322"/>
            <a:ext cx="4239895" cy="3101426"/>
          </a:xfrm>
          <a:prstGeom prst="rect">
            <a:avLst/>
          </a:prstGeom>
        </p:spPr>
        <p:txBody>
          <a:bodyPr vert="horz" wrap="square" lIns="0" tIns="0" rIns="0" bIns="0" rtlCol="0">
            <a:spAutoFit/>
          </a:bodyPr>
          <a:lstStyle/>
          <a:p>
            <a:pPr marL="12065" marR="35560">
              <a:lnSpc>
                <a:spcPct val="102699"/>
              </a:lnSpc>
            </a:pPr>
            <a:r>
              <a:rPr lang="en-US" sz="1100" dirty="0">
                <a:latin typeface="Book Antiqua" charset="0"/>
                <a:ea typeface="Book Antiqua" charset="0"/>
                <a:cs typeface="Book Antiqua" charset="0"/>
              </a:rPr>
              <a:t>Global battle against offshore tax evasion in the past decade:</a:t>
            </a:r>
            <a:endParaRPr lang="en-US" sz="1100" i="1" dirty="0">
              <a:latin typeface="Book Antiqua" charset="0"/>
              <a:ea typeface="Book Antiqua" charset="0"/>
              <a:cs typeface="Book Antiqua" charset="0"/>
            </a:endParaRPr>
          </a:p>
          <a:p>
            <a:pPr marL="183515" marR="35560" lvl="1" indent="-171450">
              <a:lnSpc>
                <a:spcPct val="102699"/>
              </a:lnSpc>
              <a:buFont typeface="Arial" panose="020B0604020202020204" pitchFamily="34" charset="0"/>
              <a:buChar char="•"/>
            </a:pPr>
            <a:r>
              <a:rPr lang="en-US" sz="1100" dirty="0">
                <a:latin typeface="Book Antiqua" charset="0"/>
                <a:ea typeface="Book Antiqua" charset="0"/>
                <a:cs typeface="Book Antiqua" charset="0"/>
              </a:rPr>
              <a:t>Legal action against offshore banks</a:t>
            </a:r>
          </a:p>
          <a:p>
            <a:pPr marL="12065" marR="35560" lvl="1">
              <a:lnSpc>
                <a:spcPct val="102699"/>
              </a:lnSpc>
            </a:pPr>
            <a:r>
              <a:rPr lang="en-US" sz="1100" dirty="0">
                <a:latin typeface="Book Antiqua" charset="0"/>
                <a:ea typeface="Book Antiqua" charset="0"/>
                <a:cs typeface="Book Antiqua" charset="0"/>
              </a:rPr>
              <a:t>     (</a:t>
            </a:r>
            <a:r>
              <a:rPr lang="en-US" sz="900" dirty="0">
                <a:latin typeface="Book Antiqua" charset="0"/>
                <a:ea typeface="Book Antiqua" charset="0"/>
                <a:cs typeface="Book Antiqua" charset="0"/>
              </a:rPr>
              <a:t>U.S.: case against UBS starts in </a:t>
            </a:r>
            <a:r>
              <a:rPr lang="da-DK" sz="900" dirty="0" err="1">
                <a:latin typeface="Book Antiqua" charset="0"/>
                <a:ea typeface="Book Antiqua" charset="0"/>
                <a:cs typeface="Book Antiqua" charset="0"/>
              </a:rPr>
              <a:t>July</a:t>
            </a:r>
            <a:r>
              <a:rPr lang="da-DK" sz="900" dirty="0">
                <a:latin typeface="Book Antiqua" charset="0"/>
                <a:ea typeface="Book Antiqua" charset="0"/>
                <a:cs typeface="Book Antiqua" charset="0"/>
              </a:rPr>
              <a:t> 2008 </a:t>
            </a:r>
            <a:r>
              <a:rPr lang="en-US" sz="1100" dirty="0">
                <a:latin typeface="Book Antiqua" charset="0"/>
                <a:ea typeface="Book Antiqua" charset="0"/>
                <a:cs typeface="Book Antiqua" charset="0"/>
              </a:rPr>
              <a:t>)</a:t>
            </a:r>
          </a:p>
          <a:p>
            <a:pPr marL="469265" marR="35560" lvl="1">
              <a:lnSpc>
                <a:spcPct val="102699"/>
              </a:lnSpc>
            </a:pPr>
            <a:endParaRPr lang="en-US" sz="1100" dirty="0">
              <a:latin typeface="Book Antiqua" charset="0"/>
              <a:ea typeface="Book Antiqua" charset="0"/>
              <a:cs typeface="Book Antiqua" charset="0"/>
            </a:endParaRPr>
          </a:p>
          <a:p>
            <a:pPr marL="183515" marR="35560" indent="-171450">
              <a:lnSpc>
                <a:spcPct val="102699"/>
              </a:lnSpc>
              <a:buFont typeface="Arial" panose="020B0604020202020204" pitchFamily="34" charset="0"/>
              <a:buChar char="•"/>
            </a:pPr>
            <a:r>
              <a:rPr lang="en-US" sz="1100" dirty="0">
                <a:latin typeface="Book Antiqua" charset="0"/>
                <a:ea typeface="Book Antiqua" charset="0"/>
                <a:cs typeface="Book Antiqua" charset="0"/>
              </a:rPr>
              <a:t>Treaties with tax havens: case-by-case information exchange on request</a:t>
            </a:r>
            <a:endParaRPr lang="en-US" sz="1600" dirty="0">
              <a:latin typeface="Book Antiqua" charset="0"/>
              <a:ea typeface="Book Antiqua" charset="0"/>
              <a:cs typeface="Book Antiqua" charset="0"/>
            </a:endParaRPr>
          </a:p>
          <a:p>
            <a:pPr marL="12065" marR="35560">
              <a:lnSpc>
                <a:spcPct val="102699"/>
              </a:lnSpc>
            </a:pPr>
            <a:r>
              <a:rPr lang="en-US" sz="900" dirty="0">
                <a:latin typeface="Book Antiqua" charset="0"/>
                <a:ea typeface="Book Antiqua" charset="0"/>
                <a:cs typeface="Book Antiqua" charset="0"/>
              </a:rPr>
              <a:t>      (U.S.: treaties with Switzerland, Luxembourg, Panama in 2008-2010</a:t>
            </a:r>
            <a:r>
              <a:rPr lang="da-DK" sz="900" dirty="0">
                <a:latin typeface="Book Antiqua" charset="0"/>
                <a:ea typeface="Book Antiqua" charset="0"/>
                <a:cs typeface="Book Antiqua" charset="0"/>
              </a:rPr>
              <a:t>)</a:t>
            </a:r>
          </a:p>
          <a:p>
            <a:pPr marL="12065" marR="35560">
              <a:lnSpc>
                <a:spcPct val="102699"/>
              </a:lnSpc>
            </a:pPr>
            <a:endParaRPr lang="en-US" sz="1100" dirty="0">
              <a:latin typeface="Book Antiqua" charset="0"/>
              <a:ea typeface="Book Antiqua" charset="0"/>
              <a:cs typeface="Book Antiqua" charset="0"/>
            </a:endParaRPr>
          </a:p>
          <a:p>
            <a:pPr marL="183515" marR="35560" indent="-171450">
              <a:lnSpc>
                <a:spcPct val="102699"/>
              </a:lnSpc>
              <a:buFont typeface="Arial" panose="020B0604020202020204" pitchFamily="34" charset="0"/>
              <a:buChar char="•"/>
            </a:pPr>
            <a:r>
              <a:rPr lang="en-US" sz="1100" dirty="0">
                <a:latin typeface="Book Antiqua" charset="0"/>
                <a:ea typeface="Book Antiqua" charset="0"/>
                <a:cs typeface="Book Antiqua" charset="0"/>
              </a:rPr>
              <a:t>Automatic Exchange of Information (AEOI) agreements with specific set of countries</a:t>
            </a:r>
          </a:p>
          <a:p>
            <a:pPr marL="183515" marR="35560" indent="-171450">
              <a:lnSpc>
                <a:spcPct val="102699"/>
              </a:lnSpc>
              <a:buFont typeface="Arial" panose="020B0604020202020204" pitchFamily="34" charset="0"/>
              <a:buChar char="•"/>
            </a:pPr>
            <a:endParaRPr lang="en-US" sz="1100" dirty="0">
              <a:latin typeface="Book Antiqua" charset="0"/>
              <a:ea typeface="Book Antiqua" charset="0"/>
              <a:cs typeface="Book Antiqua" charset="0"/>
            </a:endParaRPr>
          </a:p>
          <a:p>
            <a:pPr marL="183515" marR="35560" indent="-171450">
              <a:lnSpc>
                <a:spcPct val="102699"/>
              </a:lnSpc>
              <a:buFont typeface="Arial" panose="020B0604020202020204" pitchFamily="34" charset="0"/>
              <a:buChar char="•"/>
            </a:pPr>
            <a:r>
              <a:rPr lang="en-US" sz="1100" dirty="0">
                <a:latin typeface="Book Antiqua" charset="0"/>
                <a:ea typeface="Book Antiqua" charset="0"/>
                <a:cs typeface="Book Antiqua" charset="0"/>
              </a:rPr>
              <a:t>Temporarily reduced penalties for voluntary disclosers of offshore assets</a:t>
            </a:r>
          </a:p>
          <a:p>
            <a:pPr marL="12065" marR="35560">
              <a:lnSpc>
                <a:spcPct val="102699"/>
              </a:lnSpc>
            </a:pPr>
            <a:r>
              <a:rPr lang="en-US" sz="1100" dirty="0">
                <a:latin typeface="Book Antiqua" charset="0"/>
                <a:ea typeface="Book Antiqua" charset="0"/>
                <a:cs typeface="Book Antiqua" charset="0"/>
              </a:rPr>
              <a:t>     (</a:t>
            </a:r>
            <a:r>
              <a:rPr lang="en-US" sz="900" dirty="0">
                <a:latin typeface="Book Antiqua" charset="0"/>
                <a:ea typeface="Book Antiqua" charset="0"/>
                <a:cs typeface="Book Antiqua" charset="0"/>
              </a:rPr>
              <a:t>U.S.: OVDP </a:t>
            </a:r>
            <a:r>
              <a:rPr lang="da-DK" sz="900" dirty="0">
                <a:latin typeface="Book Antiqua" charset="0"/>
                <a:ea typeface="Book Antiqua" charset="0"/>
                <a:cs typeface="Book Antiqua" charset="0"/>
              </a:rPr>
              <a:t>starts in March 2009</a:t>
            </a:r>
            <a:r>
              <a:rPr lang="da-DK" sz="1100" dirty="0">
                <a:latin typeface="Book Antiqua" charset="0"/>
                <a:ea typeface="Book Antiqua" charset="0"/>
                <a:cs typeface="Book Antiqua" charset="0"/>
              </a:rPr>
              <a:t>)</a:t>
            </a:r>
            <a:endParaRPr lang="en-US" sz="1100" dirty="0">
              <a:latin typeface="Book Antiqua" charset="0"/>
              <a:ea typeface="Book Antiqua" charset="0"/>
              <a:cs typeface="Book Antiqua" charset="0"/>
            </a:endParaRPr>
          </a:p>
          <a:p>
            <a:pPr marL="183515" marR="35560" indent="-171450">
              <a:lnSpc>
                <a:spcPct val="102699"/>
              </a:lnSpc>
              <a:buFont typeface="Arial" panose="020B0604020202020204" pitchFamily="34" charset="0"/>
              <a:buChar char="•"/>
            </a:pPr>
            <a:endParaRPr lang="en-US" sz="1100" dirty="0">
              <a:latin typeface="Book Antiqua" charset="0"/>
              <a:ea typeface="Book Antiqua" charset="0"/>
              <a:cs typeface="Book Antiqua" charset="0"/>
            </a:endParaRPr>
          </a:p>
          <a:p>
            <a:pPr marL="183515" marR="35560" indent="-171450">
              <a:lnSpc>
                <a:spcPct val="102699"/>
              </a:lnSpc>
              <a:buFont typeface="Arial" panose="020B0604020202020204" pitchFamily="34" charset="0"/>
              <a:buChar char="•"/>
            </a:pPr>
            <a:r>
              <a:rPr lang="en-US" sz="1100" dirty="0">
                <a:latin typeface="Book Antiqua" charset="0"/>
                <a:ea typeface="Book Antiqua" charset="0"/>
                <a:cs typeface="Book Antiqua" charset="0"/>
              </a:rPr>
              <a:t>Whistleblowers in offshore banks and tax haven law firms</a:t>
            </a:r>
          </a:p>
          <a:p>
            <a:pPr marL="12065" marR="35560">
              <a:lnSpc>
                <a:spcPct val="102699"/>
              </a:lnSpc>
            </a:pPr>
            <a:r>
              <a:rPr lang="en-US" sz="1100" dirty="0">
                <a:latin typeface="Book Antiqua" charset="0"/>
                <a:ea typeface="Book Antiqua" charset="0"/>
                <a:cs typeface="Book Antiqua" charset="0"/>
              </a:rPr>
              <a:t>     (</a:t>
            </a:r>
            <a:r>
              <a:rPr lang="en-US" sz="900" dirty="0">
                <a:latin typeface="Book Antiqua" charset="0"/>
                <a:ea typeface="Book Antiqua" charset="0"/>
                <a:cs typeface="Book Antiqua" charset="0"/>
              </a:rPr>
              <a:t>U.S.: Brad </a:t>
            </a:r>
            <a:r>
              <a:rPr lang="en-US" sz="900" dirty="0" err="1">
                <a:latin typeface="Book Antiqua" charset="0"/>
                <a:ea typeface="Book Antiqua" charset="0"/>
                <a:cs typeface="Book Antiqua" charset="0"/>
              </a:rPr>
              <a:t>Birkenfeld’s</a:t>
            </a:r>
            <a:r>
              <a:rPr lang="en-US" sz="900" dirty="0">
                <a:latin typeface="Book Antiqua" charset="0"/>
                <a:ea typeface="Book Antiqua" charset="0"/>
                <a:cs typeface="Book Antiqua" charset="0"/>
              </a:rPr>
              <a:t> whistleblowing triggers the case against UBS</a:t>
            </a:r>
            <a:r>
              <a:rPr lang="da-DK" sz="1100" dirty="0">
                <a:latin typeface="Book Antiqua" charset="0"/>
                <a:ea typeface="Book Antiqua" charset="0"/>
                <a:cs typeface="Book Antiqua" charset="0"/>
              </a:rPr>
              <a:t>)</a:t>
            </a:r>
          </a:p>
          <a:p>
            <a:pPr marL="183515" marR="35560" indent="-171450">
              <a:lnSpc>
                <a:spcPct val="102699"/>
              </a:lnSpc>
              <a:buFont typeface="Arial" panose="020B0604020202020204" pitchFamily="34" charset="0"/>
              <a:buChar char="•"/>
            </a:pPr>
            <a:endParaRPr lang="en-US" sz="1100" dirty="0">
              <a:latin typeface="Book Antiqua" charset="0"/>
              <a:ea typeface="Book Antiqua" charset="0"/>
              <a:cs typeface="Book Antiqua" charset="0"/>
            </a:endParaRPr>
          </a:p>
        </p:txBody>
      </p:sp>
    </p:spTree>
    <p:extLst>
      <p:ext uri="{BB962C8B-B14F-4D97-AF65-F5344CB8AC3E}">
        <p14:creationId xmlns:p14="http://schemas.microsoft.com/office/powerpoint/2010/main" val="586527859"/>
      </p:ext>
    </p:extLst>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lang="en-US" b="1" spc="15" dirty="0">
                <a:solidFill>
                  <a:schemeClr val="accent6">
                    <a:lumMod val="50000"/>
                  </a:schemeClr>
                </a:solidFill>
              </a:rPr>
              <a:t>This Project</a:t>
            </a:r>
            <a:endParaRPr b="1" spc="15" dirty="0">
              <a:solidFill>
                <a:schemeClr val="accent6">
                  <a:lumMod val="50000"/>
                </a:schemeClr>
              </a:solidFill>
            </a:endParaRPr>
          </a:p>
        </p:txBody>
      </p:sp>
      <p:sp>
        <p:nvSpPr>
          <p:cNvPr id="3" name="object 3"/>
          <p:cNvSpPr txBox="1"/>
          <p:nvPr/>
        </p:nvSpPr>
        <p:spPr>
          <a:xfrm>
            <a:off x="185101" y="338257"/>
            <a:ext cx="4239895" cy="2960939"/>
          </a:xfrm>
          <a:prstGeom prst="rect">
            <a:avLst/>
          </a:prstGeom>
        </p:spPr>
        <p:txBody>
          <a:bodyPr vert="horz" wrap="square" lIns="0" tIns="0" rIns="0" bIns="0" rtlCol="0">
            <a:spAutoFit/>
          </a:bodyPr>
          <a:lstStyle/>
          <a:p>
            <a:pPr>
              <a:lnSpc>
                <a:spcPct val="100000"/>
              </a:lnSpc>
              <a:spcBef>
                <a:spcPts val="56"/>
              </a:spcBef>
            </a:pPr>
            <a:endParaRPr sz="1250" dirty="0">
              <a:latin typeface="Times New Roman"/>
              <a:cs typeface="Times New Roman"/>
            </a:endParaRPr>
          </a:p>
          <a:p>
            <a:pPr marL="183515" marR="35560" indent="-171450">
              <a:lnSpc>
                <a:spcPct val="102699"/>
              </a:lnSpc>
              <a:buFont typeface="Arial" panose="020B0604020202020204" pitchFamily="34" charset="0"/>
              <a:buChar char="•"/>
            </a:pPr>
            <a:r>
              <a:rPr lang="en-US" sz="1100" spc="-10" dirty="0">
                <a:latin typeface="Book Antiqua"/>
                <a:cs typeface="Book Antiqua"/>
              </a:rPr>
              <a:t>U.S. administrative data: </a:t>
            </a:r>
            <a:r>
              <a:rPr lang="en-US" sz="1000" b="1" spc="-10" dirty="0">
                <a:latin typeface="Book Antiqua"/>
                <a:cs typeface="Book Antiqua"/>
              </a:rPr>
              <a:t>FATCA forms</a:t>
            </a:r>
            <a:r>
              <a:rPr lang="en-US" sz="1000" spc="-10" dirty="0">
                <a:latin typeface="Book Antiqua"/>
                <a:cs typeface="Book Antiqua"/>
              </a:rPr>
              <a:t>, income tax returns, business-owner links (K-1 information reports)</a:t>
            </a:r>
            <a:endParaRPr lang="en-US" sz="1100" spc="-10" dirty="0">
              <a:latin typeface="Book Antiqua"/>
              <a:cs typeface="Book Antiqua"/>
            </a:endParaRPr>
          </a:p>
          <a:p>
            <a:pPr marL="183515" marR="35560" indent="-171450">
              <a:lnSpc>
                <a:spcPct val="102699"/>
              </a:lnSpc>
              <a:buFont typeface="Arial" panose="020B0604020202020204" pitchFamily="34" charset="0"/>
              <a:buChar char="•"/>
            </a:pPr>
            <a:endParaRPr lang="da-DK" sz="1100" spc="-10" dirty="0">
              <a:latin typeface="Book Antiqua"/>
              <a:cs typeface="Book Antiqua"/>
            </a:endParaRPr>
          </a:p>
          <a:p>
            <a:pPr marL="183515" marR="35560" indent="-171450">
              <a:lnSpc>
                <a:spcPct val="102699"/>
              </a:lnSpc>
              <a:buFont typeface="Arial" panose="020B0604020202020204" pitchFamily="34" charset="0"/>
              <a:buChar char="•"/>
            </a:pPr>
            <a:r>
              <a:rPr lang="da-DK" sz="1100" b="1" spc="-10" dirty="0">
                <a:latin typeface="Book Antiqua"/>
                <a:cs typeface="Book Antiqua"/>
              </a:rPr>
              <a:t>Questions:</a:t>
            </a:r>
            <a:r>
              <a:rPr lang="da-DK" sz="1100" spc="-10" dirty="0">
                <a:latin typeface="Book Antiqua"/>
                <a:cs typeface="Book Antiqua"/>
              </a:rPr>
              <a:t> </a:t>
            </a:r>
          </a:p>
          <a:p>
            <a:pPr marL="12065" marR="35560">
              <a:lnSpc>
                <a:spcPct val="102699"/>
              </a:lnSpc>
            </a:pPr>
            <a:r>
              <a:rPr lang="da-DK" sz="1100" spc="-10" dirty="0">
                <a:latin typeface="Book Antiqua"/>
                <a:cs typeface="Book Antiqua"/>
              </a:rPr>
              <a:t>     1) What do FATCA reports reveal about offshore holdings?</a:t>
            </a:r>
          </a:p>
          <a:p>
            <a:pPr marL="12065" marR="35560">
              <a:lnSpc>
                <a:spcPct val="102699"/>
              </a:lnSpc>
            </a:pPr>
            <a:r>
              <a:rPr lang="da-DK" sz="1100" spc="-10" dirty="0">
                <a:latin typeface="Book Antiqua"/>
                <a:cs typeface="Book Antiqua"/>
              </a:rPr>
              <a:t>     2) Does automatic third-party reporting on foreign accounts</a:t>
            </a:r>
          </a:p>
          <a:p>
            <a:pPr marL="12065" marR="35560">
              <a:lnSpc>
                <a:spcPct val="102699"/>
              </a:lnSpc>
            </a:pPr>
            <a:r>
              <a:rPr lang="da-DK" sz="1100" spc="-10" dirty="0">
                <a:latin typeface="Book Antiqua"/>
                <a:cs typeface="Book Antiqua"/>
              </a:rPr>
              <a:t>         induce tax compliance?</a:t>
            </a:r>
          </a:p>
          <a:p>
            <a:pPr marL="183515" marR="35560" indent="-171450">
              <a:lnSpc>
                <a:spcPct val="102699"/>
              </a:lnSpc>
              <a:buFont typeface="Arial" panose="020B0604020202020204" pitchFamily="34" charset="0"/>
              <a:buChar char="•"/>
            </a:pPr>
            <a:endParaRPr lang="en-US" sz="1100" spc="-10" dirty="0">
              <a:latin typeface="Book Antiqua"/>
              <a:cs typeface="Book Antiqua"/>
            </a:endParaRPr>
          </a:p>
          <a:p>
            <a:pPr marL="183515" marR="35560" indent="-171450">
              <a:lnSpc>
                <a:spcPct val="102699"/>
              </a:lnSpc>
              <a:buFont typeface="Arial" panose="020B0604020202020204" pitchFamily="34" charset="0"/>
              <a:buChar char="•"/>
            </a:pPr>
            <a:r>
              <a:rPr lang="en-US" sz="1100" spc="-10" dirty="0">
                <a:latin typeface="Book Antiqua"/>
                <a:cs typeface="Book Antiqua"/>
              </a:rPr>
              <a:t>Today, descriptive analyses from the micro data </a:t>
            </a:r>
          </a:p>
          <a:p>
            <a:pPr marL="640715" marR="35560" lvl="1" indent="-171450">
              <a:lnSpc>
                <a:spcPct val="102699"/>
              </a:lnSpc>
              <a:buFont typeface="Arial" panose="020B0604020202020204" pitchFamily="34" charset="0"/>
              <a:buChar char="•"/>
            </a:pPr>
            <a:r>
              <a:rPr lang="en-US" sz="1100" spc="-10" dirty="0">
                <a:latin typeface="Book Antiqua"/>
                <a:cs typeface="Book Antiqua"/>
              </a:rPr>
              <a:t>Aggregate asset reporting: amount, where and how they are held (households or entities)</a:t>
            </a:r>
          </a:p>
          <a:p>
            <a:pPr marL="640715" marR="35560" lvl="1" indent="-171450">
              <a:lnSpc>
                <a:spcPct val="102699"/>
              </a:lnSpc>
              <a:buFont typeface="Arial" panose="020B0604020202020204" pitchFamily="34" charset="0"/>
              <a:buChar char="•"/>
            </a:pPr>
            <a:r>
              <a:rPr lang="en-US" sz="1100" spc="-10" dirty="0">
                <a:latin typeface="Book Antiqua"/>
                <a:cs typeface="Book Antiqua"/>
              </a:rPr>
              <a:t>Who holds the assets: where in the income distribution</a:t>
            </a:r>
          </a:p>
          <a:p>
            <a:pPr marL="183515" marR="35560" indent="-171450">
              <a:lnSpc>
                <a:spcPct val="102699"/>
              </a:lnSpc>
              <a:buFont typeface="Arial" panose="020B0604020202020204" pitchFamily="34" charset="0"/>
              <a:buChar char="•"/>
            </a:pPr>
            <a:endParaRPr lang="en-US" sz="1100" spc="-10" dirty="0">
              <a:latin typeface="Book Antiqua"/>
              <a:cs typeface="Book Antiqua"/>
            </a:endParaRPr>
          </a:p>
          <a:p>
            <a:pPr marL="183515" marR="35560" indent="-171450">
              <a:lnSpc>
                <a:spcPct val="102699"/>
              </a:lnSpc>
              <a:buFont typeface="Arial" panose="020B0604020202020204" pitchFamily="34" charset="0"/>
              <a:buChar char="•"/>
            </a:pPr>
            <a:r>
              <a:rPr lang="en-US" sz="1100" spc="-10" dirty="0">
                <a:latin typeface="Book Antiqua"/>
                <a:cs typeface="Book Antiqua"/>
              </a:rPr>
              <a:t>Causal analysis of the effect of FATCA on tax compliance is in progress.</a:t>
            </a:r>
            <a:endParaRPr lang="da-DK" sz="1100" spc="-10" dirty="0">
              <a:latin typeface="Book Antiqua"/>
              <a:cs typeface="Book Antiqua"/>
            </a:endParaRPr>
          </a:p>
          <a:p>
            <a:pPr marL="640715" marR="35560" lvl="1" indent="-171450">
              <a:lnSpc>
                <a:spcPct val="102699"/>
              </a:lnSpc>
              <a:buFont typeface="Arial" panose="020B0604020202020204" pitchFamily="34" charset="0"/>
              <a:buChar char="•"/>
            </a:pPr>
            <a:endParaRPr lang="en-US" sz="1100" spc="-10" dirty="0">
              <a:latin typeface="Book Antiqua"/>
              <a:cs typeface="Book Antiqua"/>
            </a:endParaRPr>
          </a:p>
        </p:txBody>
      </p:sp>
    </p:spTree>
    <p:extLst>
      <p:ext uri="{BB962C8B-B14F-4D97-AF65-F5344CB8AC3E}">
        <p14:creationId xmlns:p14="http://schemas.microsoft.com/office/powerpoint/2010/main" val="1627747080"/>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215444"/>
          </a:xfrm>
        </p:spPr>
        <p:txBody>
          <a:bodyPr/>
          <a:lstStyle/>
          <a:p>
            <a:r>
              <a:rPr lang="en-US" b="1" dirty="0">
                <a:solidFill>
                  <a:schemeClr val="accent6">
                    <a:lumMod val="50000"/>
                  </a:schemeClr>
                </a:solidFill>
              </a:rPr>
              <a:t>Matched and unmatched owner types (2018)</a:t>
            </a:r>
            <a:endParaRPr lang="en-US" dirty="0"/>
          </a:p>
        </p:txBody>
      </p:sp>
      <p:graphicFrame>
        <p:nvGraphicFramePr>
          <p:cNvPr id="6" name="Table 5">
            <a:extLst>
              <a:ext uri="{FF2B5EF4-FFF2-40B4-BE49-F238E27FC236}">
                <a16:creationId xmlns:a16="http://schemas.microsoft.com/office/drawing/2014/main" id="{487AD035-8093-3A81-8DBD-DE273A68C255}"/>
              </a:ext>
            </a:extLst>
          </p:cNvPr>
          <p:cNvGraphicFramePr>
            <a:graphicFrameLocks noGrp="1"/>
          </p:cNvGraphicFramePr>
          <p:nvPr>
            <p:extLst>
              <p:ext uri="{D42A27DB-BD31-4B8C-83A1-F6EECF244321}">
                <p14:modId xmlns:p14="http://schemas.microsoft.com/office/powerpoint/2010/main" val="105512128"/>
              </p:ext>
            </p:extLst>
          </p:nvPr>
        </p:nvGraphicFramePr>
        <p:xfrm>
          <a:off x="400050" y="549274"/>
          <a:ext cx="3657600" cy="2362201"/>
        </p:xfrm>
        <a:graphic>
          <a:graphicData uri="http://schemas.openxmlformats.org/drawingml/2006/table">
            <a:tbl>
              <a:tblPr firstRow="1" firstCol="1" bandRow="1">
                <a:tableStyleId>{5C22544A-7EE6-4342-B048-85BDC9FD1C3A}</a:tableStyleId>
              </a:tblPr>
              <a:tblGrid>
                <a:gridCol w="1187766">
                  <a:extLst>
                    <a:ext uri="{9D8B030D-6E8A-4147-A177-3AD203B41FA5}">
                      <a16:colId xmlns:a16="http://schemas.microsoft.com/office/drawing/2014/main" val="2821145787"/>
                    </a:ext>
                  </a:extLst>
                </a:gridCol>
                <a:gridCol w="803330">
                  <a:extLst>
                    <a:ext uri="{9D8B030D-6E8A-4147-A177-3AD203B41FA5}">
                      <a16:colId xmlns:a16="http://schemas.microsoft.com/office/drawing/2014/main" val="1333235974"/>
                    </a:ext>
                  </a:extLst>
                </a:gridCol>
                <a:gridCol w="574844">
                  <a:extLst>
                    <a:ext uri="{9D8B030D-6E8A-4147-A177-3AD203B41FA5}">
                      <a16:colId xmlns:a16="http://schemas.microsoft.com/office/drawing/2014/main" val="805845684"/>
                    </a:ext>
                  </a:extLst>
                </a:gridCol>
                <a:gridCol w="603859">
                  <a:extLst>
                    <a:ext uri="{9D8B030D-6E8A-4147-A177-3AD203B41FA5}">
                      <a16:colId xmlns:a16="http://schemas.microsoft.com/office/drawing/2014/main" val="3030570614"/>
                    </a:ext>
                  </a:extLst>
                </a:gridCol>
                <a:gridCol w="487801">
                  <a:extLst>
                    <a:ext uri="{9D8B030D-6E8A-4147-A177-3AD203B41FA5}">
                      <a16:colId xmlns:a16="http://schemas.microsoft.com/office/drawing/2014/main" val="24394942"/>
                    </a:ext>
                  </a:extLst>
                </a:gridCol>
              </a:tblGrid>
              <a:tr h="194639">
                <a:tc>
                  <a:txBody>
                    <a:bodyPr/>
                    <a:lstStyle/>
                    <a:p>
                      <a:pPr marL="0" marR="0">
                        <a:lnSpc>
                          <a:spcPct val="107000"/>
                        </a:lnSpc>
                        <a:spcBef>
                          <a:spcPts val="0"/>
                        </a:spcBef>
                        <a:spcAft>
                          <a:spcPts val="0"/>
                        </a:spcAft>
                      </a:pPr>
                      <a:r>
                        <a:rPr lang="en-GB"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gridSpan="2">
                  <a:txBody>
                    <a:bodyPr/>
                    <a:lstStyle/>
                    <a:p>
                      <a:pPr marL="0" marR="0" algn="r">
                        <a:lnSpc>
                          <a:spcPct val="107000"/>
                        </a:lnSpc>
                        <a:spcBef>
                          <a:spcPts val="0"/>
                        </a:spcBef>
                        <a:spcAft>
                          <a:spcPts val="0"/>
                        </a:spcAft>
                      </a:pPr>
                      <a:r>
                        <a:rPr lang="it-IT" sz="800" u="sng" dirty="0">
                          <a:solidFill>
                            <a:schemeClr val="tx1"/>
                          </a:solidFill>
                          <a:effectLst/>
                        </a:rPr>
                        <a:t>Account Balance</a:t>
                      </a:r>
                      <a:endParaRPr lang="en-US"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gridSpan="2">
                  <a:txBody>
                    <a:bodyPr/>
                    <a:lstStyle/>
                    <a:p>
                      <a:pPr marL="0" marR="0" algn="r">
                        <a:lnSpc>
                          <a:spcPct val="107000"/>
                        </a:lnSpc>
                        <a:spcBef>
                          <a:spcPts val="0"/>
                        </a:spcBef>
                        <a:spcAft>
                          <a:spcPts val="0"/>
                        </a:spcAft>
                      </a:pPr>
                      <a:r>
                        <a:rPr lang="it-IT" sz="800" u="sng" dirty="0">
                          <a:solidFill>
                            <a:schemeClr val="tx1"/>
                          </a:solidFill>
                          <a:effectLst/>
                        </a:rPr>
                        <a:t>No. of accounts</a:t>
                      </a:r>
                      <a:endParaRPr lang="en-US"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extLst>
                  <a:ext uri="{0D108BD9-81ED-4DB2-BD59-A6C34878D82A}">
                    <a16:rowId xmlns:a16="http://schemas.microsoft.com/office/drawing/2014/main" val="2038688399"/>
                  </a:ext>
                </a:extLst>
              </a:tr>
              <a:tr h="398119">
                <a:tc>
                  <a:txBody>
                    <a:bodyPr/>
                    <a:lstStyle/>
                    <a:p>
                      <a:pPr marL="0" marR="0">
                        <a:lnSpc>
                          <a:spcPct val="107000"/>
                        </a:lnSpc>
                        <a:spcBef>
                          <a:spcPts val="0"/>
                        </a:spcBef>
                        <a:spcAft>
                          <a:spcPts val="0"/>
                        </a:spcAft>
                      </a:pPr>
                      <a:r>
                        <a:rPr lang="it-IT" sz="800" dirty="0">
                          <a:solidFill>
                            <a:schemeClr val="tx1"/>
                          </a:solidFill>
                          <a:effectLst/>
                        </a:rPr>
                        <a:t> </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Total </a:t>
                      </a:r>
                    </a:p>
                    <a:p>
                      <a:pPr marL="0" marR="0" algn="r">
                        <a:lnSpc>
                          <a:spcPct val="107000"/>
                        </a:lnSpc>
                        <a:spcBef>
                          <a:spcPts val="0"/>
                        </a:spcBef>
                        <a:spcAft>
                          <a:spcPts val="0"/>
                        </a:spcAft>
                      </a:pPr>
                      <a:r>
                        <a:rPr lang="it-IT" sz="800" dirty="0">
                          <a:effectLst/>
                        </a:rPr>
                        <a:t>(Billions USD)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Share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Total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Share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580588"/>
                  </a:ext>
                </a:extLst>
              </a:tr>
              <a:tr h="203485">
                <a:tc>
                  <a:txBody>
                    <a:bodyPr/>
                    <a:lstStyle/>
                    <a:p>
                      <a:pPr marL="0" marR="0">
                        <a:lnSpc>
                          <a:spcPct val="107000"/>
                        </a:lnSpc>
                        <a:spcBef>
                          <a:spcPts val="0"/>
                        </a:spcBef>
                        <a:spcAft>
                          <a:spcPts val="0"/>
                        </a:spcAft>
                      </a:pPr>
                      <a:r>
                        <a:rPr lang="it-IT" sz="800" dirty="0">
                          <a:solidFill>
                            <a:schemeClr val="tx1"/>
                          </a:solidFill>
                          <a:effectLst/>
                        </a:rPr>
                        <a:t>Matched Entity</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1,291.64</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46.1 %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55,548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2.2 %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645442737"/>
                  </a:ext>
                </a:extLst>
              </a:tr>
              <a:tr h="194639">
                <a:tc>
                  <a:txBody>
                    <a:bodyPr/>
                    <a:lstStyle/>
                    <a:p>
                      <a:pPr marL="0" marR="0">
                        <a:lnSpc>
                          <a:spcPct val="107000"/>
                        </a:lnSpc>
                        <a:spcBef>
                          <a:spcPts val="0"/>
                        </a:spcBef>
                        <a:spcAft>
                          <a:spcPts val="0"/>
                        </a:spcAft>
                      </a:pPr>
                      <a:r>
                        <a:rPr lang="it-IT" sz="800" dirty="0">
                          <a:solidFill>
                            <a:schemeClr val="tx1"/>
                          </a:solidFill>
                          <a:effectLst/>
                        </a:rPr>
                        <a:t>Matched Individual</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618.49</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15.5 %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2,401,217</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55.7 %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8800137"/>
                  </a:ext>
                </a:extLst>
              </a:tr>
              <a:tr h="194639">
                <a:tc>
                  <a:txBody>
                    <a:bodyPr/>
                    <a:lstStyle/>
                    <a:p>
                      <a:pPr marL="0" marR="0">
                        <a:lnSpc>
                          <a:spcPct val="107000"/>
                        </a:lnSpc>
                        <a:spcBef>
                          <a:spcPts val="0"/>
                        </a:spcBef>
                        <a:spcAft>
                          <a:spcPts val="0"/>
                        </a:spcAft>
                      </a:pPr>
                      <a:r>
                        <a:rPr lang="it-IT" sz="800" dirty="0">
                          <a:solidFill>
                            <a:schemeClr val="tx1"/>
                          </a:solidFill>
                          <a:effectLst/>
                        </a:rPr>
                        <a:t>Missing TIN</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1,017.58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25.5 %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1,578,472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36.6 %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207422341"/>
                  </a:ext>
                </a:extLst>
              </a:tr>
              <a:tr h="194639">
                <a:tc>
                  <a:txBody>
                    <a:bodyPr/>
                    <a:lstStyle/>
                    <a:p>
                      <a:pPr marL="0" marR="0">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       Missing, US Entity</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886.31</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22.2 %</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1,215,727</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28.2 %</a:t>
                      </a:r>
                    </a:p>
                  </a:txBody>
                  <a:tcPr marL="16296" marR="16296" marT="0" marB="0" anchor="b">
                    <a:solidFill>
                      <a:schemeClr val="bg1"/>
                    </a:solidFill>
                  </a:tcPr>
                </a:tc>
                <a:extLst>
                  <a:ext uri="{0D108BD9-81ED-4DB2-BD59-A6C34878D82A}">
                    <a16:rowId xmlns:a16="http://schemas.microsoft.com/office/drawing/2014/main" val="429949820"/>
                  </a:ext>
                </a:extLst>
              </a:tr>
              <a:tr h="194639">
                <a:tc>
                  <a:txBody>
                    <a:bodyPr/>
                    <a:lstStyle/>
                    <a:p>
                      <a:pPr marL="0" marR="0">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       Missing, US Individual</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116.00</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2.9 %</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350,131</a:t>
                      </a:r>
                    </a:p>
                  </a:txBody>
                  <a:tcPr marL="16296" marR="16296" marT="0" marB="0" anchor="b">
                    <a:solidFill>
                      <a:schemeClr val="bg1"/>
                    </a:solidFill>
                  </a:tcPr>
                </a:tc>
                <a:tc>
                  <a:txBody>
                    <a:bodyPr/>
                    <a:lstStyle/>
                    <a:p>
                      <a:pPr marL="0" marR="0" algn="r">
                        <a:lnSpc>
                          <a:spcPct val="107000"/>
                        </a:lnSpc>
                        <a:spcBef>
                          <a:spcPts val="0"/>
                        </a:spcBef>
                        <a:spcAft>
                          <a:spcPts val="0"/>
                        </a:spcAft>
                      </a:pPr>
                      <a:r>
                        <a:rPr lang="en-US" sz="800" dirty="0">
                          <a:solidFill>
                            <a:srgbClr val="565656"/>
                          </a:solidFill>
                          <a:effectLst/>
                          <a:latin typeface="Calibri" panose="020F0502020204030204" pitchFamily="34" charset="0"/>
                          <a:ea typeface="Calibri" panose="020F0502020204030204" pitchFamily="34" charset="0"/>
                          <a:cs typeface="Times New Roman" panose="02020603050405020304" pitchFamily="18" charset="0"/>
                        </a:rPr>
                        <a:t>8.1 %</a:t>
                      </a:r>
                    </a:p>
                  </a:txBody>
                  <a:tcPr marL="16296" marR="16296" marT="0" marB="0" anchor="b">
                    <a:solidFill>
                      <a:schemeClr val="bg1"/>
                    </a:solidFill>
                  </a:tcPr>
                </a:tc>
                <a:extLst>
                  <a:ext uri="{0D108BD9-81ED-4DB2-BD59-A6C34878D82A}">
                    <a16:rowId xmlns:a16="http://schemas.microsoft.com/office/drawing/2014/main" val="2814138973"/>
                  </a:ext>
                </a:extLst>
              </a:tr>
              <a:tr h="194639">
                <a:tc>
                  <a:txBody>
                    <a:bodyPr/>
                    <a:lstStyle/>
                    <a:p>
                      <a:pPr marL="0" marR="0">
                        <a:lnSpc>
                          <a:spcPct val="107000"/>
                        </a:lnSpc>
                        <a:spcBef>
                          <a:spcPts val="0"/>
                        </a:spcBef>
                        <a:spcAft>
                          <a:spcPts val="0"/>
                        </a:spcAft>
                      </a:pPr>
                      <a:r>
                        <a:rPr lang="it-IT" sz="800" dirty="0">
                          <a:solidFill>
                            <a:schemeClr val="tx1"/>
                          </a:solidFill>
                          <a:effectLst/>
                        </a:rPr>
                        <a:t>Unmatched entity</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a:effectLst/>
                        </a:rPr>
                        <a:t>278.78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7.0 %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12,306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.2 %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2130390794"/>
                  </a:ext>
                </a:extLst>
              </a:tr>
              <a:tr h="194639">
                <a:tc>
                  <a:txBody>
                    <a:bodyPr/>
                    <a:lstStyle/>
                    <a:p>
                      <a:pPr marL="0" marR="0">
                        <a:lnSpc>
                          <a:spcPct val="107000"/>
                        </a:lnSpc>
                        <a:spcBef>
                          <a:spcPts val="0"/>
                        </a:spcBef>
                        <a:spcAft>
                          <a:spcPts val="0"/>
                        </a:spcAft>
                      </a:pPr>
                      <a:r>
                        <a:rPr lang="it-IT" sz="800" dirty="0">
                          <a:solidFill>
                            <a:schemeClr val="tx1"/>
                          </a:solidFill>
                          <a:effectLst/>
                        </a:rPr>
                        <a:t>Ambiguous match</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a:effectLst/>
                        </a:rPr>
                        <a:t>153.74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3.8 %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6,663</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2394883281"/>
                  </a:ext>
                </a:extLst>
              </a:tr>
              <a:tr h="194639">
                <a:tc>
                  <a:txBody>
                    <a:bodyPr/>
                    <a:lstStyle/>
                    <a:p>
                      <a:pPr marL="0" marR="0">
                        <a:lnSpc>
                          <a:spcPct val="107000"/>
                        </a:lnSpc>
                        <a:spcBef>
                          <a:spcPts val="0"/>
                        </a:spcBef>
                        <a:spcAft>
                          <a:spcPts val="0"/>
                        </a:spcAft>
                      </a:pPr>
                      <a:r>
                        <a:rPr lang="it-IT" sz="800" dirty="0">
                          <a:solidFill>
                            <a:schemeClr val="tx1"/>
                          </a:solidFill>
                          <a:effectLst/>
                        </a:rPr>
                        <a:t>Unmatched TIN</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60.01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62,376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1.4 %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1543437100"/>
                  </a:ext>
                </a:extLst>
              </a:tr>
              <a:tr h="203485">
                <a:tc>
                  <a:txBody>
                    <a:bodyPr/>
                    <a:lstStyle/>
                    <a:p>
                      <a:pPr marL="0" marR="0">
                        <a:lnSpc>
                          <a:spcPct val="107000"/>
                        </a:lnSpc>
                        <a:spcBef>
                          <a:spcPts val="0"/>
                        </a:spcBef>
                        <a:spcAft>
                          <a:spcPts val="0"/>
                        </a:spcAft>
                      </a:pPr>
                      <a:r>
                        <a:rPr lang="it-IT" sz="800" dirty="0">
                          <a:solidFill>
                            <a:schemeClr val="tx1"/>
                          </a:solidFill>
                          <a:effectLst/>
                        </a:rPr>
                        <a:t>Unmatched individual</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a:effectLst/>
                        </a:rPr>
                        <a:t>7.21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143,141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3.3 %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8969960"/>
                  </a:ext>
                </a:extLst>
              </a:tr>
            </a:tbl>
          </a:graphicData>
        </a:graphic>
      </p:graphicFrame>
    </p:spTree>
    <p:extLst>
      <p:ext uri="{BB962C8B-B14F-4D97-AF65-F5344CB8AC3E}">
        <p14:creationId xmlns:p14="http://schemas.microsoft.com/office/powerpoint/2010/main" val="14329653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pPr algn="ctr"/>
            <a:r>
              <a:rPr lang="en-US" b="1" dirty="0">
                <a:solidFill>
                  <a:schemeClr val="accent6">
                    <a:lumMod val="50000"/>
                  </a:schemeClr>
                </a:solidFill>
              </a:rPr>
              <a:t>Reported accounts and wealth </a:t>
            </a:r>
            <a:br>
              <a:rPr lang="en-US" b="1" dirty="0">
                <a:solidFill>
                  <a:schemeClr val="accent6">
                    <a:lumMod val="50000"/>
                  </a:schemeClr>
                </a:solidFill>
              </a:rPr>
            </a:br>
            <a:r>
              <a:rPr lang="en-US" b="1" dirty="0">
                <a:solidFill>
                  <a:schemeClr val="accent6">
                    <a:lumMod val="50000"/>
                  </a:schemeClr>
                </a:solidFill>
              </a:rPr>
              <a:t>by owner type and location (2018)</a:t>
            </a:r>
            <a:endParaRPr lang="en-US" dirty="0"/>
          </a:p>
        </p:txBody>
      </p:sp>
      <p:pic>
        <p:nvPicPr>
          <p:cNvPr id="6" name="Immagine 13">
            <a:extLst>
              <a:ext uri="{FF2B5EF4-FFF2-40B4-BE49-F238E27FC236}">
                <a16:creationId xmlns:a16="http://schemas.microsoft.com/office/drawing/2014/main" id="{C6926315-5A52-5B6F-03B4-3C2BA114E58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16568"/>
          <a:stretch/>
        </p:blipFill>
        <p:spPr bwMode="auto">
          <a:xfrm>
            <a:off x="171450" y="815975"/>
            <a:ext cx="4110057" cy="2286000"/>
          </a:xfrm>
          <a:prstGeom prst="rect">
            <a:avLst/>
          </a:prstGeom>
          <a:noFill/>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B6A62EC4-5A24-D85E-A8A3-3494B384273A}"/>
              </a:ext>
            </a:extLst>
          </p:cNvPr>
          <p:cNvSpPr txBox="1"/>
          <p:nvPr/>
        </p:nvSpPr>
        <p:spPr>
          <a:xfrm>
            <a:off x="552450" y="2949575"/>
            <a:ext cx="2133600" cy="230832"/>
          </a:xfrm>
          <a:prstGeom prst="rect">
            <a:avLst/>
          </a:prstGeom>
          <a:noFill/>
        </p:spPr>
        <p:txBody>
          <a:bodyPr wrap="square" rtlCol="0">
            <a:spAutoFit/>
          </a:bodyPr>
          <a:lstStyle/>
          <a:p>
            <a:r>
              <a:rPr lang="en-US" sz="900" dirty="0"/>
              <a:t>T = total,  H= haven,  NH = non-haven</a:t>
            </a:r>
          </a:p>
        </p:txBody>
      </p:sp>
    </p:spTree>
    <p:extLst>
      <p:ext uri="{BB962C8B-B14F-4D97-AF65-F5344CB8AC3E}">
        <p14:creationId xmlns:p14="http://schemas.microsoft.com/office/powerpoint/2010/main" val="27969097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215444"/>
          </a:xfrm>
        </p:spPr>
        <p:txBody>
          <a:bodyPr/>
          <a:lstStyle/>
          <a:p>
            <a:r>
              <a:rPr lang="en-US" b="1" dirty="0">
                <a:solidFill>
                  <a:schemeClr val="accent6">
                    <a:lumMod val="50000"/>
                  </a:schemeClr>
                </a:solidFill>
              </a:rPr>
              <a:t>(Ad hoc) Robustness to $50K reporting threshold </a:t>
            </a:r>
            <a:endParaRPr lang="en-US" dirty="0"/>
          </a:p>
        </p:txBody>
      </p:sp>
      <p:pic>
        <p:nvPicPr>
          <p:cNvPr id="4" name="Picture 3">
            <a:extLst>
              <a:ext uri="{FF2B5EF4-FFF2-40B4-BE49-F238E27FC236}">
                <a16:creationId xmlns:a16="http://schemas.microsoft.com/office/drawing/2014/main" id="{1C6C6846-7098-9B98-F492-3D8D83B9D27C}"/>
              </a:ext>
            </a:extLst>
          </p:cNvPr>
          <p:cNvPicPr>
            <a:picLocks noChangeAspect="1"/>
          </p:cNvPicPr>
          <p:nvPr/>
        </p:nvPicPr>
        <p:blipFill>
          <a:blip r:embed="rId2"/>
          <a:stretch>
            <a:fillRect/>
          </a:stretch>
        </p:blipFill>
        <p:spPr>
          <a:xfrm>
            <a:off x="704850" y="434975"/>
            <a:ext cx="2819400" cy="2045280"/>
          </a:xfrm>
          <a:prstGeom prst="rect">
            <a:avLst/>
          </a:prstGeom>
        </p:spPr>
      </p:pic>
      <p:sp>
        <p:nvSpPr>
          <p:cNvPr id="5" name="TextBox 4">
            <a:extLst>
              <a:ext uri="{FF2B5EF4-FFF2-40B4-BE49-F238E27FC236}">
                <a16:creationId xmlns:a16="http://schemas.microsoft.com/office/drawing/2014/main" id="{0448C867-EA05-1AB2-67C3-3907C8A0FC51}"/>
              </a:ext>
            </a:extLst>
          </p:cNvPr>
          <p:cNvSpPr txBox="1"/>
          <p:nvPr/>
        </p:nvSpPr>
        <p:spPr>
          <a:xfrm>
            <a:off x="247650" y="2416175"/>
            <a:ext cx="4038600" cy="784830"/>
          </a:xfrm>
          <a:prstGeom prst="rect">
            <a:avLst/>
          </a:prstGeom>
          <a:noFill/>
        </p:spPr>
        <p:txBody>
          <a:bodyPr wrap="square" rtlCol="0">
            <a:spAutoFit/>
          </a:bodyPr>
          <a:lstStyle/>
          <a:p>
            <a:pPr algn="just"/>
            <a:r>
              <a:rPr lang="en-US" sz="900" dirty="0">
                <a:latin typeface="Book Antiqua" panose="02040602050305030304" pitchFamily="18" charset="0"/>
              </a:rPr>
              <a:t>Hypothetical distribution of foreign assets assuming 10% of households below 90</a:t>
            </a:r>
            <a:r>
              <a:rPr lang="en-US" sz="900" baseline="30000" dirty="0">
                <a:latin typeface="Book Antiqua" panose="02040602050305030304" pitchFamily="18" charset="0"/>
              </a:rPr>
              <a:t>th</a:t>
            </a:r>
            <a:r>
              <a:rPr lang="en-US" sz="900" dirty="0">
                <a:latin typeface="Book Antiqua" panose="02040602050305030304" pitchFamily="18" charset="0"/>
              </a:rPr>
              <a:t> percentile have $40,000 in foreign assets (i.e. just below the FATCA reporting threshold) </a:t>
            </a:r>
          </a:p>
          <a:p>
            <a:pPr algn="just"/>
            <a:r>
              <a:rPr lang="en-US" sz="900" dirty="0">
                <a:latin typeface="Book Antiqua" panose="02040602050305030304" pitchFamily="18" charset="0"/>
              </a:rPr>
              <a:t> - 42% of assets held by top 1%, relative to observed 64% on FATCA reports (21% by top 0.01% relative to 30%)</a:t>
            </a:r>
          </a:p>
        </p:txBody>
      </p:sp>
    </p:spTree>
    <p:extLst>
      <p:ext uri="{BB962C8B-B14F-4D97-AF65-F5344CB8AC3E}">
        <p14:creationId xmlns:p14="http://schemas.microsoft.com/office/powerpoint/2010/main" val="8812845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6">
                    <a:lumMod val="50000"/>
                  </a:schemeClr>
                </a:solidFill>
              </a:rPr>
              <a:t>FATCA Reporting Regime</a:t>
            </a:r>
          </a:p>
        </p:txBody>
      </p:sp>
      <p:sp>
        <p:nvSpPr>
          <p:cNvPr id="3" name="Text Placeholder 2"/>
          <p:cNvSpPr>
            <a:spLocks noGrp="1"/>
          </p:cNvSpPr>
          <p:nvPr>
            <p:ph type="body" idx="1"/>
          </p:nvPr>
        </p:nvSpPr>
        <p:spPr>
          <a:xfrm>
            <a:off x="156387" y="663575"/>
            <a:ext cx="4358411" cy="2241126"/>
          </a:xfrm>
        </p:spPr>
        <p:txBody>
          <a:bodyPr/>
          <a:lstStyle/>
          <a:p>
            <a:pPr marL="183515" marR="330835">
              <a:lnSpc>
                <a:spcPct val="102600"/>
              </a:lnSpc>
              <a:buFont typeface="Arial" panose="020B0604020202020204" pitchFamily="34" charset="0"/>
              <a:buChar char="•"/>
            </a:pPr>
            <a:r>
              <a:rPr lang="da-DK" dirty="0"/>
              <a:t>Foreign financial institutions (FFIs) are required to</a:t>
            </a:r>
            <a:r>
              <a:rPr lang="en-US" spc="-10" dirty="0">
                <a:cs typeface="Calibri"/>
              </a:rPr>
              <a:t>:</a:t>
            </a:r>
          </a:p>
          <a:p>
            <a:pPr marL="640715" marR="35560" lvl="1" indent="-171450">
              <a:lnSpc>
                <a:spcPct val="102699"/>
              </a:lnSpc>
              <a:buFont typeface="Arial" panose="020B0604020202020204" pitchFamily="34" charset="0"/>
              <a:buChar char="•"/>
            </a:pPr>
            <a:r>
              <a:rPr lang="da-DK" b="1" dirty="0" err="1"/>
              <a:t>Identify</a:t>
            </a:r>
            <a:r>
              <a:rPr lang="da-DK" b="1" dirty="0"/>
              <a:t> </a:t>
            </a:r>
            <a:r>
              <a:rPr lang="da-DK" b="1" dirty="0" err="1"/>
              <a:t>accounts</a:t>
            </a:r>
            <a:r>
              <a:rPr lang="da-DK" dirty="0"/>
              <a:t> ”"</a:t>
            </a:r>
            <a:r>
              <a:rPr lang="da-DK" dirty="0" err="1"/>
              <a:t>beneficially</a:t>
            </a:r>
            <a:r>
              <a:rPr lang="da-DK" dirty="0"/>
              <a:t> </a:t>
            </a:r>
            <a:r>
              <a:rPr lang="da-DK" dirty="0" err="1"/>
              <a:t>owned</a:t>
            </a:r>
            <a:r>
              <a:rPr lang="da-DK" dirty="0"/>
              <a:t>” by U.S. </a:t>
            </a:r>
            <a:r>
              <a:rPr lang="da-DK" dirty="0" err="1"/>
              <a:t>taxpayers</a:t>
            </a:r>
            <a:endParaRPr lang="da-DK" dirty="0"/>
          </a:p>
          <a:p>
            <a:pPr marL="469265" marR="35560" lvl="1">
              <a:lnSpc>
                <a:spcPct val="102699"/>
              </a:lnSpc>
            </a:pPr>
            <a:r>
              <a:rPr lang="da-DK" spc="-10" dirty="0">
                <a:latin typeface="Book Antiqua"/>
                <a:cs typeface="Book Antiqua"/>
              </a:rPr>
              <a:t>    (</a:t>
            </a:r>
            <a:r>
              <a:rPr lang="da-DK" sz="700" spc="-10" dirty="0">
                <a:latin typeface="Book Antiqua"/>
                <a:cs typeface="Book Antiqua"/>
              </a:rPr>
              <a:t>thorough background check searching for U.S. indicia</a:t>
            </a:r>
            <a:r>
              <a:rPr lang="da-DK" spc="-10" dirty="0">
                <a:latin typeface="Book Antiqua"/>
                <a:cs typeface="Book Antiqua"/>
              </a:rPr>
              <a:t>)</a:t>
            </a:r>
            <a:endParaRPr lang="da-DK" sz="700" spc="-10" dirty="0">
              <a:latin typeface="Book Antiqua"/>
              <a:cs typeface="Book Antiqua"/>
            </a:endParaRPr>
          </a:p>
          <a:p>
            <a:pPr marL="640715" marR="35560" lvl="1" indent="-171450">
              <a:lnSpc>
                <a:spcPct val="102699"/>
              </a:lnSpc>
              <a:buFont typeface="Arial" panose="020B0604020202020204" pitchFamily="34" charset="0"/>
              <a:buChar char="•"/>
            </a:pPr>
            <a:r>
              <a:rPr lang="da-DK" b="1" dirty="0"/>
              <a:t>Convey information</a:t>
            </a:r>
            <a:r>
              <a:rPr lang="da-DK" dirty="0"/>
              <a:t> about assets and income to the IRS</a:t>
            </a:r>
          </a:p>
          <a:p>
            <a:pPr marL="640715" marR="35560" lvl="1" indent="-171450">
              <a:lnSpc>
                <a:spcPct val="102699"/>
              </a:lnSpc>
              <a:buFont typeface="Arial" panose="020B0604020202020204" pitchFamily="34" charset="0"/>
              <a:buChar char="•"/>
            </a:pPr>
            <a:r>
              <a:rPr lang="da-DK" dirty="0"/>
              <a:t>Some exceptions (ex. reporting threshold of $50K in assets)</a:t>
            </a:r>
          </a:p>
          <a:p>
            <a:pPr marL="0" indent="0">
              <a:buNone/>
            </a:pPr>
            <a:endParaRPr lang="da-DK" dirty="0"/>
          </a:p>
          <a:p>
            <a:pPr marL="183515" marR="330835">
              <a:lnSpc>
                <a:spcPct val="102600"/>
              </a:lnSpc>
              <a:buFont typeface="Arial" panose="020B0604020202020204" pitchFamily="34" charset="0"/>
              <a:buChar char="•"/>
            </a:pPr>
            <a:r>
              <a:rPr lang="da-DK" dirty="0"/>
              <a:t>Key differences to previous enforcement initiatives</a:t>
            </a:r>
            <a:r>
              <a:rPr lang="en-US" spc="-10" dirty="0">
                <a:cs typeface="Calibri"/>
              </a:rPr>
              <a:t>:</a:t>
            </a:r>
          </a:p>
          <a:p>
            <a:pPr marL="640715" marR="35560" lvl="1" indent="-171450">
              <a:lnSpc>
                <a:spcPct val="102699"/>
              </a:lnSpc>
              <a:buFont typeface="Arial" panose="020B0604020202020204" pitchFamily="34" charset="0"/>
              <a:buChar char="•"/>
            </a:pPr>
            <a:r>
              <a:rPr lang="da-DK" dirty="0" err="1"/>
              <a:t>Beneficial</a:t>
            </a:r>
            <a:r>
              <a:rPr lang="da-DK" dirty="0"/>
              <a:t> (</a:t>
            </a:r>
            <a:r>
              <a:rPr lang="da-DK" sz="700" dirty="0" err="1"/>
              <a:t>rather</a:t>
            </a:r>
            <a:r>
              <a:rPr lang="da-DK" sz="700" dirty="0"/>
              <a:t> </a:t>
            </a:r>
            <a:r>
              <a:rPr lang="da-DK" sz="700" dirty="0" err="1"/>
              <a:t>than</a:t>
            </a:r>
            <a:r>
              <a:rPr lang="da-DK" sz="700" dirty="0"/>
              <a:t> </a:t>
            </a:r>
            <a:r>
              <a:rPr lang="da-DK" sz="700" dirty="0" err="1"/>
              <a:t>immediate</a:t>
            </a:r>
            <a:r>
              <a:rPr lang="da-DK" dirty="0"/>
              <a:t>) </a:t>
            </a:r>
            <a:r>
              <a:rPr lang="da-DK" dirty="0" err="1"/>
              <a:t>ownership</a:t>
            </a:r>
            <a:endParaRPr lang="da-DK" dirty="0"/>
          </a:p>
          <a:p>
            <a:pPr marL="640715" marR="35560" lvl="1" indent="-171450">
              <a:lnSpc>
                <a:spcPct val="102699"/>
              </a:lnSpc>
              <a:buFont typeface="Arial" panose="020B0604020202020204" pitchFamily="34" charset="0"/>
              <a:buChar char="•"/>
            </a:pPr>
            <a:r>
              <a:rPr lang="da-DK" dirty="0"/>
              <a:t>Automatic (</a:t>
            </a:r>
            <a:r>
              <a:rPr lang="da-DK" sz="700" dirty="0"/>
              <a:t>rather than on-request</a:t>
            </a:r>
            <a:r>
              <a:rPr lang="da-DK" dirty="0"/>
              <a:t>) information exchange</a:t>
            </a:r>
          </a:p>
          <a:p>
            <a:pPr marL="0" indent="0">
              <a:buNone/>
            </a:pPr>
            <a:endParaRPr lang="da-DK" dirty="0"/>
          </a:p>
          <a:p>
            <a:pPr>
              <a:buFont typeface="Arial" panose="020B0604020202020204" pitchFamily="34" charset="0"/>
              <a:buChar char="•"/>
            </a:pPr>
            <a:r>
              <a:rPr lang="da-DK" dirty="0"/>
              <a:t>Non-cooperating foreign banks are subject to 30% witholding on U.S. source income</a:t>
            </a:r>
          </a:p>
          <a:p>
            <a:pPr marL="469265" marR="35560" lvl="1">
              <a:lnSpc>
                <a:spcPct val="102699"/>
              </a:lnSpc>
            </a:pPr>
            <a:endParaRPr lang="da-DK" dirty="0"/>
          </a:p>
        </p:txBody>
      </p:sp>
    </p:spTree>
    <p:extLst>
      <p:ext uri="{BB962C8B-B14F-4D97-AF65-F5344CB8AC3E}">
        <p14:creationId xmlns:p14="http://schemas.microsoft.com/office/powerpoint/2010/main" val="518674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5757" y="1072832"/>
            <a:ext cx="3918585" cy="276999"/>
          </a:xfrm>
        </p:spPr>
        <p:txBody>
          <a:bodyPr/>
          <a:lstStyle/>
          <a:p>
            <a:pPr algn="ctr"/>
            <a:r>
              <a:rPr lang="en-US" sz="1800" b="1" dirty="0">
                <a:solidFill>
                  <a:schemeClr val="bg1"/>
                </a:solidFill>
              </a:rPr>
              <a:t>Reporting of Offshore Wealth</a:t>
            </a:r>
          </a:p>
        </p:txBody>
      </p:sp>
    </p:spTree>
    <p:extLst>
      <p:ext uri="{BB962C8B-B14F-4D97-AF65-F5344CB8AC3E}">
        <p14:creationId xmlns:p14="http://schemas.microsoft.com/office/powerpoint/2010/main" val="993406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215444"/>
          </a:xfrm>
        </p:spPr>
        <p:txBody>
          <a:bodyPr/>
          <a:lstStyle/>
          <a:p>
            <a:r>
              <a:rPr lang="en-US" b="1" dirty="0">
                <a:solidFill>
                  <a:schemeClr val="accent6">
                    <a:lumMod val="50000"/>
                  </a:schemeClr>
                </a:solidFill>
              </a:rPr>
              <a:t>Overview: Totals from FATCA Reports</a:t>
            </a:r>
            <a:endParaRPr lang="en-US" dirty="0"/>
          </a:p>
        </p:txBody>
      </p:sp>
      <p:graphicFrame>
        <p:nvGraphicFramePr>
          <p:cNvPr id="4" name="Table 4">
            <a:extLst>
              <a:ext uri="{FF2B5EF4-FFF2-40B4-BE49-F238E27FC236}">
                <a16:creationId xmlns:a16="http://schemas.microsoft.com/office/drawing/2014/main" id="{CAAD7CC3-795D-4901-9E83-DCE8D910316C}"/>
              </a:ext>
            </a:extLst>
          </p:cNvPr>
          <p:cNvGraphicFramePr>
            <a:graphicFrameLocks noGrp="1"/>
          </p:cNvGraphicFramePr>
          <p:nvPr>
            <p:extLst>
              <p:ext uri="{D42A27DB-BD31-4B8C-83A1-F6EECF244321}">
                <p14:modId xmlns:p14="http://schemas.microsoft.com/office/powerpoint/2010/main" val="3172813865"/>
              </p:ext>
            </p:extLst>
          </p:nvPr>
        </p:nvGraphicFramePr>
        <p:xfrm>
          <a:off x="345542" y="739775"/>
          <a:ext cx="3953720" cy="1607313"/>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704341872"/>
                    </a:ext>
                  </a:extLst>
                </a:gridCol>
                <a:gridCol w="838200">
                  <a:extLst>
                    <a:ext uri="{9D8B030D-6E8A-4147-A177-3AD203B41FA5}">
                      <a16:colId xmlns:a16="http://schemas.microsoft.com/office/drawing/2014/main" val="3259839435"/>
                    </a:ext>
                  </a:extLst>
                </a:gridCol>
                <a:gridCol w="685800">
                  <a:extLst>
                    <a:ext uri="{9D8B030D-6E8A-4147-A177-3AD203B41FA5}">
                      <a16:colId xmlns:a16="http://schemas.microsoft.com/office/drawing/2014/main" val="2917007091"/>
                    </a:ext>
                  </a:extLst>
                </a:gridCol>
                <a:gridCol w="753320">
                  <a:extLst>
                    <a:ext uri="{9D8B030D-6E8A-4147-A177-3AD203B41FA5}">
                      <a16:colId xmlns:a16="http://schemas.microsoft.com/office/drawing/2014/main" val="493879846"/>
                    </a:ext>
                  </a:extLst>
                </a:gridCol>
              </a:tblGrid>
              <a:tr h="282445">
                <a:tc>
                  <a:txBody>
                    <a:bodyPr/>
                    <a:lstStyle/>
                    <a:p>
                      <a:endParaRPr lang="en-US" sz="900" dirty="0">
                        <a:latin typeface="Book Antiqua" panose="02040602050305030304" pitchFamily="18" charset="0"/>
                      </a:endParaRP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900" dirty="0">
                          <a:solidFill>
                            <a:sysClr val="windowText" lastClr="000000"/>
                          </a:solidFill>
                          <a:latin typeface="Book Antiqua" panose="02040602050305030304" pitchFamily="18" charset="0"/>
                        </a:rPr>
                        <a:t> TY 2016</a:t>
                      </a: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900" dirty="0">
                          <a:solidFill>
                            <a:sysClr val="windowText" lastClr="000000"/>
                          </a:solidFill>
                          <a:latin typeface="Book Antiqua" panose="02040602050305030304" pitchFamily="18" charset="0"/>
                        </a:rPr>
                        <a:t>TY 2017</a:t>
                      </a: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900" dirty="0">
                          <a:solidFill>
                            <a:sysClr val="windowText" lastClr="000000"/>
                          </a:solidFill>
                          <a:latin typeface="Book Antiqua" panose="02040602050305030304" pitchFamily="18" charset="0"/>
                        </a:rPr>
                        <a:t>TY 2018</a:t>
                      </a: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4068435"/>
                  </a:ext>
                </a:extLst>
              </a:tr>
              <a:tr h="250954">
                <a:tc>
                  <a:txBody>
                    <a:bodyPr/>
                    <a:lstStyle/>
                    <a:p>
                      <a:r>
                        <a:rPr lang="en-US" sz="900" dirty="0">
                          <a:latin typeface="Book Antiqua" panose="02040602050305030304" pitchFamily="18" charset="0"/>
                        </a:rPr>
                        <a:t>Assets (billion USD)</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900" dirty="0">
                          <a:solidFill>
                            <a:schemeClr val="dk1"/>
                          </a:solidFill>
                          <a:effectLst/>
                          <a:latin typeface="Book Antiqua" panose="02040602050305030304" pitchFamily="18" charset="0"/>
                          <a:ea typeface="+mn-ea"/>
                          <a:cs typeface="+mn-cs"/>
                        </a:rPr>
                        <a:t>3,648</a:t>
                      </a:r>
                      <a:endParaRPr lang="en-US" sz="900" dirty="0">
                        <a:latin typeface="Book Antiqua" panose="02040602050305030304"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900" dirty="0">
                          <a:solidFill>
                            <a:schemeClr val="dk1"/>
                          </a:solidFill>
                          <a:effectLst/>
                          <a:latin typeface="Book Antiqua" panose="02040602050305030304" pitchFamily="18" charset="0"/>
                          <a:ea typeface="+mn-ea"/>
                          <a:cs typeface="+mn-cs"/>
                        </a:rPr>
                        <a:t>3,233</a:t>
                      </a:r>
                      <a:endParaRPr lang="en-US" sz="900" dirty="0">
                        <a:latin typeface="Book Antiqua" panose="02040602050305030304" pitchFamily="18" charset="0"/>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900" dirty="0">
                          <a:latin typeface="Book Antiqua" panose="02040602050305030304" pitchFamily="18" charset="0"/>
                        </a:rPr>
                        <a:t>3,981</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499267961"/>
                  </a:ext>
                </a:extLst>
              </a:tr>
              <a:tr h="250954">
                <a:tc>
                  <a:txBody>
                    <a:bodyPr/>
                    <a:lstStyle/>
                    <a:p>
                      <a:r>
                        <a:rPr lang="en-US" sz="900" dirty="0">
                          <a:latin typeface="Book Antiqua" panose="02040602050305030304" pitchFamily="18" charset="0"/>
                        </a:rPr>
                        <a:t>No. reporting FFIs</a:t>
                      </a:r>
                    </a:p>
                  </a:txBody>
                  <a:tcPr>
                    <a:solidFill>
                      <a:schemeClr val="bg1"/>
                    </a:solidFill>
                  </a:tcPr>
                </a:tc>
                <a:tc>
                  <a:txBody>
                    <a:bodyPr/>
                    <a:lstStyle/>
                    <a:p>
                      <a:pPr algn="r"/>
                      <a:r>
                        <a:rPr lang="en-US" sz="900" dirty="0">
                          <a:latin typeface="Book Antiqua" panose="02040602050305030304" pitchFamily="18" charset="0"/>
                        </a:rPr>
                        <a:t>36,056</a:t>
                      </a:r>
                    </a:p>
                  </a:txBody>
                  <a:tcPr>
                    <a:solidFill>
                      <a:schemeClr val="bg1"/>
                    </a:solidFill>
                  </a:tcPr>
                </a:tc>
                <a:tc>
                  <a:txBody>
                    <a:bodyPr/>
                    <a:lstStyle/>
                    <a:p>
                      <a:pPr algn="r"/>
                      <a:r>
                        <a:rPr lang="en-US" sz="900" dirty="0">
                          <a:latin typeface="Book Antiqua" panose="02040602050305030304" pitchFamily="18" charset="0"/>
                        </a:rPr>
                        <a:t>41,829</a:t>
                      </a:r>
                    </a:p>
                  </a:txBody>
                  <a:tcPr>
                    <a:solidFill>
                      <a:schemeClr val="bg1"/>
                    </a:solidFill>
                  </a:tcPr>
                </a:tc>
                <a:tc>
                  <a:txBody>
                    <a:bodyPr/>
                    <a:lstStyle/>
                    <a:p>
                      <a:pPr algn="r"/>
                      <a:r>
                        <a:rPr lang="en-US" sz="900" dirty="0">
                          <a:latin typeface="Book Antiqua" panose="02040602050305030304" pitchFamily="18" charset="0"/>
                        </a:rPr>
                        <a:t>45,308</a:t>
                      </a:r>
                    </a:p>
                  </a:txBody>
                  <a:tcPr>
                    <a:solidFill>
                      <a:schemeClr val="bg1"/>
                    </a:solidFill>
                  </a:tcPr>
                </a:tc>
                <a:extLst>
                  <a:ext uri="{0D108BD9-81ED-4DB2-BD59-A6C34878D82A}">
                    <a16:rowId xmlns:a16="http://schemas.microsoft.com/office/drawing/2014/main" val="3238123942"/>
                  </a:ext>
                </a:extLst>
              </a:tr>
              <a:tr h="198120">
                <a:tc>
                  <a:txBody>
                    <a:bodyPr/>
                    <a:lstStyle/>
                    <a:p>
                      <a:r>
                        <a:rPr lang="en-US" sz="900" dirty="0">
                          <a:latin typeface="Book Antiqua" panose="02040602050305030304" pitchFamily="18" charset="0"/>
                        </a:rPr>
                        <a:t>No. of accounts</a:t>
                      </a:r>
                    </a:p>
                  </a:txBody>
                  <a:tcPr>
                    <a:lnB w="12700" cmpd="sng">
                      <a:noFill/>
                    </a:lnB>
                    <a:solidFill>
                      <a:schemeClr val="bg1"/>
                    </a:solidFill>
                  </a:tcPr>
                </a:tc>
                <a:tc>
                  <a:txBody>
                    <a:bodyPr/>
                    <a:lstStyle/>
                    <a:p>
                      <a:pPr algn="r"/>
                      <a:r>
                        <a:rPr lang="en-US" sz="900" dirty="0">
                          <a:solidFill>
                            <a:schemeClr val="dk1"/>
                          </a:solidFill>
                          <a:effectLst/>
                          <a:latin typeface="Book Antiqua" panose="02040602050305030304" pitchFamily="18" charset="0"/>
                          <a:ea typeface="+mn-ea"/>
                          <a:cs typeface="+mn-cs"/>
                        </a:rPr>
                        <a:t>3,703,159 </a:t>
                      </a:r>
                      <a:endParaRPr lang="en-US" sz="900" dirty="0">
                        <a:latin typeface="Book Antiqua" panose="02040602050305030304" pitchFamily="18" charset="0"/>
                      </a:endParaRPr>
                    </a:p>
                  </a:txBody>
                  <a:tcPr>
                    <a:lnB w="12700" cmpd="sng">
                      <a:noFill/>
                    </a:lnB>
                    <a:solidFill>
                      <a:schemeClr val="bg1"/>
                    </a:solidFill>
                  </a:tcPr>
                </a:tc>
                <a:tc>
                  <a:txBody>
                    <a:bodyPr/>
                    <a:lstStyle/>
                    <a:p>
                      <a:pPr algn="r"/>
                      <a:r>
                        <a:rPr lang="en-US" sz="900" dirty="0">
                          <a:solidFill>
                            <a:schemeClr val="dk1"/>
                          </a:solidFill>
                          <a:effectLst/>
                          <a:latin typeface="Book Antiqua" panose="02040602050305030304" pitchFamily="18" charset="0"/>
                          <a:ea typeface="+mn-ea"/>
                          <a:cs typeface="+mn-cs"/>
                        </a:rPr>
                        <a:t>4,225,689 </a:t>
                      </a:r>
                      <a:endParaRPr lang="en-US" sz="900" dirty="0">
                        <a:latin typeface="Book Antiqua" panose="02040602050305030304" pitchFamily="18" charset="0"/>
                      </a:endParaRPr>
                    </a:p>
                  </a:txBody>
                  <a:tcPr>
                    <a:lnB w="12700" cmpd="sng">
                      <a:noFill/>
                    </a:lnB>
                    <a:solidFill>
                      <a:schemeClr val="bg1"/>
                    </a:solidFill>
                  </a:tcPr>
                </a:tc>
                <a:tc>
                  <a:txBody>
                    <a:bodyPr/>
                    <a:lstStyle/>
                    <a:p>
                      <a:pPr algn="r"/>
                      <a:r>
                        <a:rPr lang="en-US" sz="900" dirty="0">
                          <a:latin typeface="Book Antiqua" panose="02040602050305030304" pitchFamily="18" charset="0"/>
                        </a:rPr>
                        <a:t>4,566,774</a:t>
                      </a:r>
                    </a:p>
                  </a:txBody>
                  <a:tcPr>
                    <a:lnB w="12700" cmpd="sng">
                      <a:noFill/>
                    </a:lnB>
                    <a:solidFill>
                      <a:schemeClr val="bg1"/>
                    </a:solidFill>
                  </a:tcPr>
                </a:tc>
                <a:extLst>
                  <a:ext uri="{0D108BD9-81ED-4DB2-BD59-A6C34878D82A}">
                    <a16:rowId xmlns:a16="http://schemas.microsoft.com/office/drawing/2014/main" val="740699470"/>
                  </a:ext>
                </a:extLst>
              </a:tr>
              <a:tr h="198120">
                <a:tc>
                  <a:txBody>
                    <a:bodyPr/>
                    <a:lstStyle/>
                    <a:p>
                      <a:r>
                        <a:rPr lang="en-US" sz="900" dirty="0">
                          <a:latin typeface="Book Antiqua" panose="02040602050305030304" pitchFamily="18" charset="0"/>
                        </a:rPr>
                        <a:t>No. of identified U.S. owners</a:t>
                      </a:r>
                    </a:p>
                  </a:txBody>
                  <a:tcP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900" dirty="0">
                          <a:latin typeface="Book Antiqua" panose="02040602050305030304" pitchFamily="18" charset="0"/>
                        </a:rPr>
                        <a:t>1,223,115</a:t>
                      </a:r>
                    </a:p>
                  </a:txBody>
                  <a:tcP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900" dirty="0">
                          <a:latin typeface="Book Antiqua" panose="02040602050305030304" pitchFamily="18" charset="0"/>
                        </a:rPr>
                        <a:t>1,296,462</a:t>
                      </a:r>
                    </a:p>
                  </a:txBody>
                  <a:tcP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900" dirty="0">
                          <a:latin typeface="Book Antiqua" panose="02040602050305030304" pitchFamily="18" charset="0"/>
                        </a:rPr>
                        <a:t>1,477,183</a:t>
                      </a:r>
                    </a:p>
                  </a:txBody>
                  <a:tcPr>
                    <a:lnL w="12700" cmpd="sng">
                      <a:noFill/>
                    </a:lnL>
                    <a:lnR w="12700" cmpd="sng">
                      <a:noFill/>
                    </a:lnR>
                    <a:lnT w="12700" cmpd="sng">
                      <a:noFill/>
                    </a:lnT>
                    <a:lnB w="31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25582130"/>
                  </a:ext>
                </a:extLst>
              </a:tr>
              <a:tr h="198120">
                <a:tc>
                  <a:txBody>
                    <a:bodyPr/>
                    <a:lstStyle/>
                    <a:p>
                      <a:r>
                        <a:rPr lang="en-US" sz="900" dirty="0">
                          <a:latin typeface="Book Antiqua" panose="02040602050305030304" pitchFamily="18" charset="0"/>
                        </a:rPr>
                        <a:t>No. accounts w/out identified owners</a:t>
                      </a:r>
                      <a:r>
                        <a:rPr lang="en-US" sz="900" baseline="30000" dirty="0">
                          <a:latin typeface="Book Antiqua" panose="02040602050305030304" pitchFamily="18" charset="0"/>
                        </a:rPr>
                        <a:t>1</a:t>
                      </a:r>
                      <a:endParaRPr lang="en-US" sz="900" dirty="0">
                        <a:latin typeface="Book Antiqua" panose="02040602050305030304" pitchFamily="18" charset="0"/>
                      </a:endParaRPr>
                    </a:p>
                  </a:txBody>
                  <a:tcP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800"/>
                        </a:spcAft>
                      </a:pPr>
                      <a:r>
                        <a:rPr lang="en-US" sz="9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1,318,291 </a:t>
                      </a:r>
                      <a:endParaRPr lang="en-US" sz="9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800"/>
                        </a:spcAft>
                      </a:pPr>
                      <a:r>
                        <a:rPr lang="en-US" sz="900" dirty="0">
                          <a:solidFill>
                            <a:srgbClr val="000000"/>
                          </a:solidFill>
                          <a:effectLst/>
                          <a:latin typeface="Book Antiqua" panose="02040602050305030304" pitchFamily="18" charset="0"/>
                          <a:ea typeface="Calibri" panose="020F0502020204030204" pitchFamily="34" charset="0"/>
                          <a:cs typeface="Times New Roman" panose="02020603050405020304" pitchFamily="18" charset="0"/>
                        </a:rPr>
                        <a:t>1,594,459 </a:t>
                      </a:r>
                      <a:endParaRPr lang="en-US" sz="900" dirty="0">
                        <a:effectLst/>
                        <a:latin typeface="Book Antiqua" panose="02040602050305030304" pitchFamily="18" charset="0"/>
                        <a:ea typeface="Calibri" panose="020F0502020204030204" pitchFamily="34" charset="0"/>
                        <a:cs typeface="Times New Roman" panose="02020603050405020304" pitchFamily="18" charset="0"/>
                      </a:endParaRPr>
                    </a:p>
                  </a:txBody>
                  <a:tcPr marL="68580" marR="68580" marT="0" marB="0" anchor="ct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800"/>
                        </a:spcAft>
                      </a:pPr>
                      <a:r>
                        <a:rPr lang="en-US" sz="900" dirty="0">
                          <a:effectLst/>
                          <a:latin typeface="Book Antiqua" panose="02040602050305030304" pitchFamily="18" charset="0"/>
                          <a:ea typeface="Calibri" panose="020F0502020204030204" pitchFamily="34" charset="0"/>
                          <a:cs typeface="Times New Roman" panose="02020603050405020304" pitchFamily="18" charset="0"/>
                        </a:rPr>
                        <a:t>1,664,587</a:t>
                      </a:r>
                    </a:p>
                  </a:txBody>
                  <a:tcPr marL="68580" marR="68580" marT="0" marB="0" anchor="ct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42112017"/>
                  </a:ext>
                </a:extLst>
              </a:tr>
            </a:tbl>
          </a:graphicData>
        </a:graphic>
      </p:graphicFrame>
      <p:sp>
        <p:nvSpPr>
          <p:cNvPr id="3" name="TextBox 2">
            <a:extLst>
              <a:ext uri="{FF2B5EF4-FFF2-40B4-BE49-F238E27FC236}">
                <a16:creationId xmlns:a16="http://schemas.microsoft.com/office/drawing/2014/main" id="{85C60E26-62E6-49C0-9273-0988516A001B}"/>
              </a:ext>
            </a:extLst>
          </p:cNvPr>
          <p:cNvSpPr txBox="1"/>
          <p:nvPr/>
        </p:nvSpPr>
        <p:spPr>
          <a:xfrm>
            <a:off x="247650" y="2416175"/>
            <a:ext cx="3622876" cy="230832"/>
          </a:xfrm>
          <a:prstGeom prst="rect">
            <a:avLst/>
          </a:prstGeom>
          <a:noFill/>
        </p:spPr>
        <p:txBody>
          <a:bodyPr wrap="square" rtlCol="0">
            <a:spAutoFit/>
          </a:bodyPr>
          <a:lstStyle/>
          <a:p>
            <a:r>
              <a:rPr lang="en-US" sz="900" baseline="30000" dirty="0">
                <a:latin typeface="Book Antiqua" panose="02040602050305030304" pitchFamily="18" charset="0"/>
              </a:rPr>
              <a:t>1 </a:t>
            </a:r>
            <a:r>
              <a:rPr lang="en-US" sz="900" dirty="0">
                <a:latin typeface="Book Antiqua" panose="02040602050305030304" pitchFamily="18" charset="0"/>
              </a:rPr>
              <a:t>See TIGTA (2018)</a:t>
            </a:r>
          </a:p>
        </p:txBody>
      </p:sp>
      <p:sp>
        <p:nvSpPr>
          <p:cNvPr id="5" name="Rectangle 4">
            <a:extLst>
              <a:ext uri="{FF2B5EF4-FFF2-40B4-BE49-F238E27FC236}">
                <a16:creationId xmlns:a16="http://schemas.microsoft.com/office/drawing/2014/main" id="{CB0D47BD-0D32-0B50-0B32-C8AB54AEE5AA}"/>
              </a:ext>
            </a:extLst>
          </p:cNvPr>
          <p:cNvSpPr/>
          <p:nvPr/>
        </p:nvSpPr>
        <p:spPr>
          <a:xfrm>
            <a:off x="3676650" y="1044574"/>
            <a:ext cx="622612" cy="1219201"/>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3460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215444"/>
          </a:xfrm>
        </p:spPr>
        <p:txBody>
          <a:bodyPr/>
          <a:lstStyle/>
          <a:p>
            <a:r>
              <a:rPr lang="en-US" b="1" dirty="0">
                <a:solidFill>
                  <a:schemeClr val="accent6">
                    <a:lumMod val="50000"/>
                  </a:schemeClr>
                </a:solidFill>
              </a:rPr>
              <a:t>FATCA Reports by Owner Type (2018)</a:t>
            </a:r>
            <a:endParaRPr lang="en-US" dirty="0"/>
          </a:p>
        </p:txBody>
      </p:sp>
      <p:graphicFrame>
        <p:nvGraphicFramePr>
          <p:cNvPr id="6" name="Table 5">
            <a:extLst>
              <a:ext uri="{FF2B5EF4-FFF2-40B4-BE49-F238E27FC236}">
                <a16:creationId xmlns:a16="http://schemas.microsoft.com/office/drawing/2014/main" id="{487AD035-8093-3A81-8DBD-DE273A68C255}"/>
              </a:ext>
            </a:extLst>
          </p:cNvPr>
          <p:cNvGraphicFramePr>
            <a:graphicFrameLocks noGrp="1"/>
          </p:cNvGraphicFramePr>
          <p:nvPr>
            <p:extLst>
              <p:ext uri="{D42A27DB-BD31-4B8C-83A1-F6EECF244321}">
                <p14:modId xmlns:p14="http://schemas.microsoft.com/office/powerpoint/2010/main" val="758468329"/>
              </p:ext>
            </p:extLst>
          </p:nvPr>
        </p:nvGraphicFramePr>
        <p:xfrm>
          <a:off x="476250" y="511174"/>
          <a:ext cx="3505200" cy="2438402"/>
        </p:xfrm>
        <a:graphic>
          <a:graphicData uri="http://schemas.openxmlformats.org/drawingml/2006/table">
            <a:tbl>
              <a:tblPr firstRow="1" firstCol="1" bandRow="1">
                <a:tableStyleId>{5C22544A-7EE6-4342-B048-85BDC9FD1C3A}</a:tableStyleId>
              </a:tblPr>
              <a:tblGrid>
                <a:gridCol w="1138276">
                  <a:extLst>
                    <a:ext uri="{9D8B030D-6E8A-4147-A177-3AD203B41FA5}">
                      <a16:colId xmlns:a16="http://schemas.microsoft.com/office/drawing/2014/main" val="2821145787"/>
                    </a:ext>
                  </a:extLst>
                </a:gridCol>
                <a:gridCol w="769858">
                  <a:extLst>
                    <a:ext uri="{9D8B030D-6E8A-4147-A177-3AD203B41FA5}">
                      <a16:colId xmlns:a16="http://schemas.microsoft.com/office/drawing/2014/main" val="1333235974"/>
                    </a:ext>
                  </a:extLst>
                </a:gridCol>
                <a:gridCol w="550892">
                  <a:extLst>
                    <a:ext uri="{9D8B030D-6E8A-4147-A177-3AD203B41FA5}">
                      <a16:colId xmlns:a16="http://schemas.microsoft.com/office/drawing/2014/main" val="805845684"/>
                    </a:ext>
                  </a:extLst>
                </a:gridCol>
                <a:gridCol w="578698">
                  <a:extLst>
                    <a:ext uri="{9D8B030D-6E8A-4147-A177-3AD203B41FA5}">
                      <a16:colId xmlns:a16="http://schemas.microsoft.com/office/drawing/2014/main" val="3030570614"/>
                    </a:ext>
                  </a:extLst>
                </a:gridCol>
                <a:gridCol w="467476">
                  <a:extLst>
                    <a:ext uri="{9D8B030D-6E8A-4147-A177-3AD203B41FA5}">
                      <a16:colId xmlns:a16="http://schemas.microsoft.com/office/drawing/2014/main" val="24394942"/>
                    </a:ext>
                  </a:extLst>
                </a:gridCol>
              </a:tblGrid>
              <a:tr h="161096">
                <a:tc>
                  <a:txBody>
                    <a:bodyPr/>
                    <a:lstStyle/>
                    <a:p>
                      <a:pPr marL="0" marR="0">
                        <a:lnSpc>
                          <a:spcPct val="107000"/>
                        </a:lnSpc>
                        <a:spcBef>
                          <a:spcPts val="0"/>
                        </a:spcBef>
                        <a:spcAft>
                          <a:spcPts val="0"/>
                        </a:spcAft>
                      </a:pPr>
                      <a:r>
                        <a:rPr lang="en-GB" sz="8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gridSpan="2">
                  <a:txBody>
                    <a:bodyPr/>
                    <a:lstStyle/>
                    <a:p>
                      <a:pPr marL="0" marR="0" algn="r">
                        <a:lnSpc>
                          <a:spcPct val="107000"/>
                        </a:lnSpc>
                        <a:spcBef>
                          <a:spcPts val="0"/>
                        </a:spcBef>
                        <a:spcAft>
                          <a:spcPts val="0"/>
                        </a:spcAft>
                      </a:pPr>
                      <a:r>
                        <a:rPr lang="it-IT" sz="800" u="sng" dirty="0">
                          <a:solidFill>
                            <a:schemeClr val="tx1"/>
                          </a:solidFill>
                          <a:effectLst/>
                        </a:rPr>
                        <a:t>Account Balance</a:t>
                      </a:r>
                      <a:endParaRPr lang="en-US"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tc gridSpan="2">
                  <a:txBody>
                    <a:bodyPr/>
                    <a:lstStyle/>
                    <a:p>
                      <a:pPr marL="0" marR="0" algn="r">
                        <a:lnSpc>
                          <a:spcPct val="107000"/>
                        </a:lnSpc>
                        <a:spcBef>
                          <a:spcPts val="0"/>
                        </a:spcBef>
                        <a:spcAft>
                          <a:spcPts val="0"/>
                        </a:spcAft>
                      </a:pPr>
                      <a:r>
                        <a:rPr lang="it-IT" sz="800" u="sng" dirty="0">
                          <a:solidFill>
                            <a:schemeClr val="tx1"/>
                          </a:solidFill>
                          <a:effectLst/>
                        </a:rPr>
                        <a:t>No. of accounts</a:t>
                      </a:r>
                      <a:endParaRPr lang="en-US"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hMerge="1">
                  <a:txBody>
                    <a:bodyPr/>
                    <a:lstStyle/>
                    <a:p>
                      <a:endParaRPr lang="en-US"/>
                    </a:p>
                  </a:txBody>
                  <a:tcPr/>
                </a:tc>
                <a:extLst>
                  <a:ext uri="{0D108BD9-81ED-4DB2-BD59-A6C34878D82A}">
                    <a16:rowId xmlns:a16="http://schemas.microsoft.com/office/drawing/2014/main" val="2038688399"/>
                  </a:ext>
                </a:extLst>
              </a:tr>
              <a:tr h="329510">
                <a:tc>
                  <a:txBody>
                    <a:bodyPr/>
                    <a:lstStyle/>
                    <a:p>
                      <a:pPr marL="0" marR="0">
                        <a:lnSpc>
                          <a:spcPct val="107000"/>
                        </a:lnSpc>
                        <a:spcBef>
                          <a:spcPts val="0"/>
                        </a:spcBef>
                        <a:spcAft>
                          <a:spcPts val="0"/>
                        </a:spcAft>
                      </a:pPr>
                      <a:r>
                        <a:rPr lang="it-IT" sz="800" dirty="0">
                          <a:solidFill>
                            <a:schemeClr val="tx1"/>
                          </a:solidFill>
                          <a:effectLst/>
                        </a:rPr>
                        <a:t> </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Total </a:t>
                      </a:r>
                    </a:p>
                    <a:p>
                      <a:pPr marL="0" marR="0" algn="r">
                        <a:lnSpc>
                          <a:spcPct val="107000"/>
                        </a:lnSpc>
                        <a:spcBef>
                          <a:spcPts val="0"/>
                        </a:spcBef>
                        <a:spcAft>
                          <a:spcPts val="0"/>
                        </a:spcAft>
                      </a:pPr>
                      <a:r>
                        <a:rPr lang="it-IT" sz="800" dirty="0">
                          <a:effectLst/>
                        </a:rPr>
                        <a:t>(Billions USD)</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Share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Total</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ctr">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Share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ct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7580588"/>
                  </a:ext>
                </a:extLst>
              </a:tr>
              <a:tr h="168418">
                <a:tc>
                  <a:txBody>
                    <a:bodyPr/>
                    <a:lstStyle/>
                    <a:p>
                      <a:pPr marL="0" marR="0">
                        <a:lnSpc>
                          <a:spcPct val="107000"/>
                        </a:lnSpc>
                        <a:spcBef>
                          <a:spcPts val="0"/>
                        </a:spcBef>
                        <a:spcAft>
                          <a:spcPts val="0"/>
                        </a:spcAft>
                      </a:pPr>
                      <a:r>
                        <a:rPr lang="it-IT" sz="800" dirty="0">
                          <a:solidFill>
                            <a:schemeClr val="tx1"/>
                          </a:solidFill>
                          <a:effectLst/>
                        </a:rPr>
                        <a:t>Partnership</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1,291.64</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32.4 %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55,548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a:effectLst/>
                        </a:rPr>
                        <a:t>1.2 %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645442737"/>
                  </a:ext>
                </a:extLst>
              </a:tr>
              <a:tr h="161096">
                <a:tc>
                  <a:txBody>
                    <a:bodyPr/>
                    <a:lstStyle/>
                    <a:p>
                      <a:pPr marL="0" marR="0">
                        <a:lnSpc>
                          <a:spcPct val="107000"/>
                        </a:lnSpc>
                        <a:spcBef>
                          <a:spcPts val="0"/>
                        </a:spcBef>
                        <a:spcAft>
                          <a:spcPts val="0"/>
                        </a:spcAft>
                      </a:pPr>
                      <a:r>
                        <a:rPr lang="it-IT" sz="800" dirty="0">
                          <a:solidFill>
                            <a:schemeClr val="tx1"/>
                          </a:solidFill>
                          <a:effectLst/>
                        </a:rPr>
                        <a:t>Individual</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618.49</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15.5 %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2,401,217</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55.7 %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1018800137"/>
                  </a:ext>
                </a:extLst>
              </a:tr>
              <a:tr h="161096">
                <a:tc>
                  <a:txBody>
                    <a:bodyPr/>
                    <a:lstStyle/>
                    <a:p>
                      <a:pPr marL="0" marR="0">
                        <a:lnSpc>
                          <a:spcPct val="107000"/>
                        </a:lnSpc>
                        <a:spcBef>
                          <a:spcPts val="0"/>
                        </a:spcBef>
                        <a:spcAft>
                          <a:spcPts val="0"/>
                        </a:spcAft>
                      </a:pPr>
                      <a:r>
                        <a:rPr lang="it-IT" sz="800">
                          <a:solidFill>
                            <a:schemeClr val="tx1"/>
                          </a:solidFill>
                          <a:effectLst/>
                        </a:rPr>
                        <a:t>C Corp</a:t>
                      </a:r>
                      <a:endParaRPr lang="en-US" sz="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400.64</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10.0 %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18,206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a:effectLst/>
                        </a:rPr>
                        <a:t>.4 %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3465902483"/>
                  </a:ext>
                </a:extLst>
              </a:tr>
              <a:tr h="161096">
                <a:tc>
                  <a:txBody>
                    <a:bodyPr/>
                    <a:lstStyle/>
                    <a:p>
                      <a:pPr marL="0" marR="0">
                        <a:lnSpc>
                          <a:spcPct val="107000"/>
                        </a:lnSpc>
                        <a:spcBef>
                          <a:spcPts val="0"/>
                        </a:spcBef>
                        <a:spcAft>
                          <a:spcPts val="0"/>
                        </a:spcAft>
                      </a:pPr>
                      <a:r>
                        <a:rPr lang="it-IT" sz="800" dirty="0">
                          <a:solidFill>
                            <a:schemeClr val="tx1"/>
                          </a:solidFill>
                          <a:effectLst/>
                        </a:rPr>
                        <a:t>Tax exempt entity</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48.59</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1.2 %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8,777</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a:effectLst/>
                        </a:rPr>
                        <a:t>.2 %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1721763593"/>
                  </a:ext>
                </a:extLst>
              </a:tr>
              <a:tr h="161096">
                <a:tc>
                  <a:txBody>
                    <a:bodyPr/>
                    <a:lstStyle/>
                    <a:p>
                      <a:pPr marL="0" marR="0">
                        <a:lnSpc>
                          <a:spcPct val="107000"/>
                        </a:lnSpc>
                        <a:spcBef>
                          <a:spcPts val="0"/>
                        </a:spcBef>
                        <a:spcAft>
                          <a:spcPts val="0"/>
                        </a:spcAft>
                      </a:pPr>
                      <a:r>
                        <a:rPr lang="it-IT" sz="800" dirty="0">
                          <a:solidFill>
                            <a:schemeClr val="tx1"/>
                          </a:solidFill>
                          <a:effectLst/>
                        </a:rPr>
                        <a:t>Trust</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47.27</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9,198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a:effectLst/>
                        </a:rPr>
                        <a:t>.2 %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2116054922"/>
                  </a:ext>
                </a:extLst>
              </a:tr>
              <a:tr h="161096">
                <a:tc>
                  <a:txBody>
                    <a:bodyPr/>
                    <a:lstStyle/>
                    <a:p>
                      <a:pPr marL="0" marR="0">
                        <a:lnSpc>
                          <a:spcPct val="107000"/>
                        </a:lnSpc>
                        <a:spcBef>
                          <a:spcPts val="0"/>
                        </a:spcBef>
                        <a:spcAft>
                          <a:spcPts val="0"/>
                        </a:spcAft>
                      </a:pPr>
                      <a:r>
                        <a:rPr lang="it-IT" sz="800" dirty="0">
                          <a:solidFill>
                            <a:schemeClr val="tx1"/>
                          </a:solidFill>
                          <a:effectLst/>
                        </a:rPr>
                        <a:t>Foreign corporation</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20.64</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6,304</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3619306306"/>
                  </a:ext>
                </a:extLst>
              </a:tr>
              <a:tr h="161096">
                <a:tc>
                  <a:txBody>
                    <a:bodyPr/>
                    <a:lstStyle/>
                    <a:p>
                      <a:pPr marL="0" marR="0">
                        <a:lnSpc>
                          <a:spcPct val="107000"/>
                        </a:lnSpc>
                        <a:spcBef>
                          <a:spcPts val="0"/>
                        </a:spcBef>
                        <a:spcAft>
                          <a:spcPts val="0"/>
                        </a:spcAft>
                      </a:pPr>
                      <a:r>
                        <a:rPr lang="it-IT" sz="800" dirty="0">
                          <a:solidFill>
                            <a:schemeClr val="tx1"/>
                          </a:solidFill>
                          <a:effectLst/>
                        </a:rPr>
                        <a:t>S corporation</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a:effectLst/>
                        </a:rPr>
                        <a:t>37.18</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.9 %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8,041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72216828"/>
                  </a:ext>
                </a:extLst>
              </a:tr>
              <a:tr h="161096">
                <a:tc>
                  <a:txBody>
                    <a:bodyPr/>
                    <a:lstStyle/>
                    <a:p>
                      <a:pPr marL="0" marR="0">
                        <a:lnSpc>
                          <a:spcPct val="107000"/>
                        </a:lnSpc>
                        <a:spcBef>
                          <a:spcPts val="0"/>
                        </a:spcBef>
                        <a:spcAft>
                          <a:spcPts val="0"/>
                        </a:spcAft>
                      </a:pPr>
                      <a:r>
                        <a:rPr lang="it-IT" sz="800" dirty="0">
                          <a:solidFill>
                            <a:schemeClr val="tx1"/>
                          </a:solidFill>
                          <a:effectLst/>
                        </a:rPr>
                        <a:t>Missing TIN</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1,017.58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25.5 %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1,578,472</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tc>
                  <a:txBody>
                    <a:bodyPr/>
                    <a:lstStyle/>
                    <a:p>
                      <a:pPr marL="0" marR="0" algn="r">
                        <a:lnSpc>
                          <a:spcPct val="107000"/>
                        </a:lnSpc>
                        <a:spcBef>
                          <a:spcPts val="0"/>
                        </a:spcBef>
                        <a:spcAft>
                          <a:spcPts val="0"/>
                        </a:spcAft>
                      </a:pPr>
                      <a:r>
                        <a:rPr lang="it-IT" sz="800" dirty="0">
                          <a:effectLst/>
                        </a:rPr>
                        <a:t>36.6 %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T w="635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207422341"/>
                  </a:ext>
                </a:extLst>
              </a:tr>
              <a:tr h="161096">
                <a:tc>
                  <a:txBody>
                    <a:bodyPr/>
                    <a:lstStyle/>
                    <a:p>
                      <a:pPr marL="0" marR="0">
                        <a:lnSpc>
                          <a:spcPct val="107000"/>
                        </a:lnSpc>
                        <a:spcBef>
                          <a:spcPts val="0"/>
                        </a:spcBef>
                        <a:spcAft>
                          <a:spcPts val="0"/>
                        </a:spcAft>
                      </a:pPr>
                      <a:r>
                        <a:rPr lang="it-IT" sz="800" dirty="0">
                          <a:solidFill>
                            <a:schemeClr val="tx1"/>
                          </a:solidFill>
                          <a:effectLst/>
                        </a:rPr>
                        <a:t>Unmatched entity</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278.78</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7.0 %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12,306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.2 %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2130390794"/>
                  </a:ext>
                </a:extLst>
              </a:tr>
              <a:tr h="161096">
                <a:tc>
                  <a:txBody>
                    <a:bodyPr/>
                    <a:lstStyle/>
                    <a:p>
                      <a:pPr marL="0" marR="0">
                        <a:lnSpc>
                          <a:spcPct val="107000"/>
                        </a:lnSpc>
                        <a:spcBef>
                          <a:spcPts val="0"/>
                        </a:spcBef>
                        <a:spcAft>
                          <a:spcPts val="0"/>
                        </a:spcAft>
                      </a:pPr>
                      <a:r>
                        <a:rPr lang="it-IT" sz="800" dirty="0">
                          <a:solidFill>
                            <a:schemeClr val="tx1"/>
                          </a:solidFill>
                          <a:effectLst/>
                        </a:rPr>
                        <a:t>Ambiguous match</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a:effectLst/>
                        </a:rPr>
                        <a:t>153.74</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3.8 %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6,663</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2394883281"/>
                  </a:ext>
                </a:extLst>
              </a:tr>
              <a:tr h="161096">
                <a:tc>
                  <a:txBody>
                    <a:bodyPr/>
                    <a:lstStyle/>
                    <a:p>
                      <a:pPr marL="0" marR="0">
                        <a:lnSpc>
                          <a:spcPct val="107000"/>
                        </a:lnSpc>
                        <a:spcBef>
                          <a:spcPts val="0"/>
                        </a:spcBef>
                        <a:spcAft>
                          <a:spcPts val="0"/>
                        </a:spcAft>
                      </a:pPr>
                      <a:r>
                        <a:rPr lang="it-IT" sz="800" dirty="0">
                          <a:solidFill>
                            <a:schemeClr val="tx1"/>
                          </a:solidFill>
                          <a:effectLst/>
                        </a:rPr>
                        <a:t>Unmatched TIN</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60.01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1.5 %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62,376</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tc>
                  <a:txBody>
                    <a:bodyPr/>
                    <a:lstStyle/>
                    <a:p>
                      <a:pPr marL="0" marR="0" algn="r">
                        <a:lnSpc>
                          <a:spcPct val="107000"/>
                        </a:lnSpc>
                        <a:spcBef>
                          <a:spcPts val="0"/>
                        </a:spcBef>
                        <a:spcAft>
                          <a:spcPts val="0"/>
                        </a:spcAft>
                      </a:pPr>
                      <a:r>
                        <a:rPr lang="it-IT" sz="800" dirty="0">
                          <a:effectLst/>
                        </a:rPr>
                        <a:t>1.4 %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solidFill>
                      <a:schemeClr val="bg1"/>
                    </a:solidFill>
                  </a:tcPr>
                </a:tc>
                <a:extLst>
                  <a:ext uri="{0D108BD9-81ED-4DB2-BD59-A6C34878D82A}">
                    <a16:rowId xmlns:a16="http://schemas.microsoft.com/office/drawing/2014/main" val="1543437100"/>
                  </a:ext>
                </a:extLst>
              </a:tr>
              <a:tr h="168418">
                <a:tc>
                  <a:txBody>
                    <a:bodyPr/>
                    <a:lstStyle/>
                    <a:p>
                      <a:pPr marL="0" marR="0">
                        <a:lnSpc>
                          <a:spcPct val="107000"/>
                        </a:lnSpc>
                        <a:spcBef>
                          <a:spcPts val="0"/>
                        </a:spcBef>
                        <a:spcAft>
                          <a:spcPts val="0"/>
                        </a:spcAft>
                      </a:pPr>
                      <a:r>
                        <a:rPr lang="it-IT" sz="800" dirty="0">
                          <a:solidFill>
                            <a:schemeClr val="tx1"/>
                          </a:solidFill>
                          <a:effectLst/>
                        </a:rPr>
                        <a:t>Unmatched individual</a:t>
                      </a:r>
                      <a:endParaRPr lang="en-US" sz="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a:effectLst/>
                        </a:rPr>
                        <a:t>7.21</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.1 %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143,141</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tc>
                  <a:txBody>
                    <a:bodyPr/>
                    <a:lstStyle/>
                    <a:p>
                      <a:pPr marL="0" marR="0" algn="r">
                        <a:lnSpc>
                          <a:spcPct val="107000"/>
                        </a:lnSpc>
                        <a:spcBef>
                          <a:spcPts val="0"/>
                        </a:spcBef>
                        <a:spcAft>
                          <a:spcPts val="0"/>
                        </a:spcAft>
                      </a:pPr>
                      <a:r>
                        <a:rPr lang="it-IT" sz="800" dirty="0">
                          <a:effectLst/>
                        </a:rPr>
                        <a:t>3.3 %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16296" marR="16296" marT="0" marB="0" anchor="b">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8969960"/>
                  </a:ext>
                </a:extLst>
              </a:tr>
            </a:tbl>
          </a:graphicData>
        </a:graphic>
      </p:graphicFrame>
      <p:sp>
        <p:nvSpPr>
          <p:cNvPr id="3" name="Rectangle 2">
            <a:extLst>
              <a:ext uri="{FF2B5EF4-FFF2-40B4-BE49-F238E27FC236}">
                <a16:creationId xmlns:a16="http://schemas.microsoft.com/office/drawing/2014/main" id="{88EEBAE5-EA8F-F436-CF6A-D538D10035C5}"/>
              </a:ext>
            </a:extLst>
          </p:cNvPr>
          <p:cNvSpPr/>
          <p:nvPr/>
        </p:nvSpPr>
        <p:spPr>
          <a:xfrm>
            <a:off x="400050" y="1044574"/>
            <a:ext cx="3657600" cy="3048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434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215444"/>
          </a:xfrm>
        </p:spPr>
        <p:txBody>
          <a:bodyPr/>
          <a:lstStyle/>
          <a:p>
            <a:r>
              <a:rPr lang="en-US" b="1" dirty="0">
                <a:solidFill>
                  <a:schemeClr val="accent6">
                    <a:lumMod val="50000"/>
                  </a:schemeClr>
                </a:solidFill>
              </a:rPr>
              <a:t>FATCA Reports by Location of Accounts (2018)</a:t>
            </a:r>
            <a:endParaRPr lang="en-US" dirty="0"/>
          </a:p>
        </p:txBody>
      </p:sp>
      <p:graphicFrame>
        <p:nvGraphicFramePr>
          <p:cNvPr id="4" name="Table 4">
            <a:extLst>
              <a:ext uri="{FF2B5EF4-FFF2-40B4-BE49-F238E27FC236}">
                <a16:creationId xmlns:a16="http://schemas.microsoft.com/office/drawing/2014/main" id="{CAAD7CC3-795D-4901-9E83-DCE8D910316C}"/>
              </a:ext>
            </a:extLst>
          </p:cNvPr>
          <p:cNvGraphicFramePr>
            <a:graphicFrameLocks noGrp="1"/>
          </p:cNvGraphicFramePr>
          <p:nvPr>
            <p:extLst>
              <p:ext uri="{D42A27DB-BD31-4B8C-83A1-F6EECF244321}">
                <p14:modId xmlns:p14="http://schemas.microsoft.com/office/powerpoint/2010/main" val="1551935423"/>
              </p:ext>
            </p:extLst>
          </p:nvPr>
        </p:nvGraphicFramePr>
        <p:xfrm>
          <a:off x="105809" y="686688"/>
          <a:ext cx="4358411" cy="891034"/>
        </p:xfrm>
        <a:graphic>
          <a:graphicData uri="http://schemas.openxmlformats.org/drawingml/2006/table">
            <a:tbl>
              <a:tblPr firstRow="1" bandRow="1">
                <a:tableStyleId>{5C22544A-7EE6-4342-B048-85BDC9FD1C3A}</a:tableStyleId>
              </a:tblPr>
              <a:tblGrid>
                <a:gridCol w="2131265">
                  <a:extLst>
                    <a:ext uri="{9D8B030D-6E8A-4147-A177-3AD203B41FA5}">
                      <a16:colId xmlns:a16="http://schemas.microsoft.com/office/drawing/2014/main" val="704341872"/>
                    </a:ext>
                  </a:extLst>
                </a:gridCol>
                <a:gridCol w="762000">
                  <a:extLst>
                    <a:ext uri="{9D8B030D-6E8A-4147-A177-3AD203B41FA5}">
                      <a16:colId xmlns:a16="http://schemas.microsoft.com/office/drawing/2014/main" val="904077691"/>
                    </a:ext>
                  </a:extLst>
                </a:gridCol>
                <a:gridCol w="762000">
                  <a:extLst>
                    <a:ext uri="{9D8B030D-6E8A-4147-A177-3AD203B41FA5}">
                      <a16:colId xmlns:a16="http://schemas.microsoft.com/office/drawing/2014/main" val="3259839435"/>
                    </a:ext>
                  </a:extLst>
                </a:gridCol>
                <a:gridCol w="703146">
                  <a:extLst>
                    <a:ext uri="{9D8B030D-6E8A-4147-A177-3AD203B41FA5}">
                      <a16:colId xmlns:a16="http://schemas.microsoft.com/office/drawing/2014/main" val="2917007091"/>
                    </a:ext>
                  </a:extLst>
                </a:gridCol>
              </a:tblGrid>
              <a:tr h="282445">
                <a:tc>
                  <a:txBody>
                    <a:bodyPr/>
                    <a:lstStyle/>
                    <a:p>
                      <a:endParaRPr lang="en-US" sz="1000" dirty="0">
                        <a:latin typeface="Book Antiqua" panose="02040602050305030304" pitchFamily="18" charset="0"/>
                      </a:endParaRP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ysClr val="windowText" lastClr="000000"/>
                          </a:solidFill>
                          <a:latin typeface="Book Antiqua" panose="02040602050305030304" pitchFamily="18" charset="0"/>
                        </a:rPr>
                        <a:t>Havens*</a:t>
                      </a: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ysClr val="windowText" lastClr="000000"/>
                          </a:solidFill>
                          <a:latin typeface="Book Antiqua" panose="02040602050305030304" pitchFamily="18" charset="0"/>
                        </a:rPr>
                        <a:t>Non-havens</a:t>
                      </a: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ysClr val="windowText" lastClr="000000"/>
                          </a:solidFill>
                          <a:latin typeface="Book Antiqua" panose="02040602050305030304" pitchFamily="18" charset="0"/>
                        </a:rPr>
                        <a:t>Share in Havens</a:t>
                      </a:r>
                    </a:p>
                  </a:txBody>
                  <a:tcP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4068435"/>
                  </a:ext>
                </a:extLst>
              </a:tr>
              <a:tr h="250954">
                <a:tc>
                  <a:txBody>
                    <a:bodyPr/>
                    <a:lstStyle/>
                    <a:p>
                      <a:r>
                        <a:rPr lang="en-US" sz="1000" dirty="0">
                          <a:latin typeface="Book Antiqua" panose="02040602050305030304" pitchFamily="18" charset="0"/>
                        </a:rPr>
                        <a:t>Wealth (billion USD)</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000" dirty="0">
                          <a:latin typeface="Book Antiqua" panose="02040602050305030304" pitchFamily="18" charset="0"/>
                        </a:rPr>
                        <a:t>1,940</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000" dirty="0">
                          <a:latin typeface="Book Antiqua" panose="02040602050305030304" pitchFamily="18" charset="0"/>
                        </a:rPr>
                        <a:t>2,041</a:t>
                      </a: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lang="en-US" sz="1000" dirty="0">
                          <a:latin typeface="Book Antiqua" panose="02040602050305030304" pitchFamily="18" charset="0"/>
                        </a:rPr>
                        <a:t>49%</a:t>
                      </a: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2499267961"/>
                  </a:ext>
                </a:extLst>
              </a:tr>
              <a:tr h="198120">
                <a:tc>
                  <a:txBody>
                    <a:bodyPr/>
                    <a:lstStyle/>
                    <a:p>
                      <a:r>
                        <a:rPr lang="en-US" sz="1000" dirty="0">
                          <a:latin typeface="Book Antiqua" panose="02040602050305030304" pitchFamily="18" charset="0"/>
                        </a:rPr>
                        <a:t>Accounts</a:t>
                      </a:r>
                    </a:p>
                  </a:txBody>
                  <a:tcPr>
                    <a:lnB w="3175"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latin typeface="Book Antiqua" panose="02040602050305030304" pitchFamily="18" charset="0"/>
                        </a:rPr>
                        <a:t>612,406</a:t>
                      </a:r>
                    </a:p>
                  </a:txBody>
                  <a:tcPr>
                    <a:lnB w="3175"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dk1"/>
                          </a:solidFill>
                          <a:effectLst/>
                          <a:latin typeface="Book Antiqua" panose="02040602050305030304" pitchFamily="18" charset="0"/>
                          <a:ea typeface="+mn-ea"/>
                          <a:cs typeface="+mn-cs"/>
                        </a:rPr>
                        <a:t>3,954,216 </a:t>
                      </a:r>
                      <a:endParaRPr lang="en-US" sz="1000" dirty="0">
                        <a:latin typeface="Book Antiqua" panose="02040602050305030304" pitchFamily="18" charset="0"/>
                      </a:endParaRPr>
                    </a:p>
                  </a:txBody>
                  <a:tcPr>
                    <a:lnB w="3175" cap="flat" cmpd="sng" algn="ctr">
                      <a:solidFill>
                        <a:schemeClr val="tx1"/>
                      </a:solidFill>
                      <a:prstDash val="solid"/>
                      <a:round/>
                      <a:headEnd type="none" w="med" len="med"/>
                      <a:tailEnd type="none" w="med" len="med"/>
                    </a:lnB>
                    <a:solidFill>
                      <a:schemeClr val="bg1"/>
                    </a:solidFill>
                  </a:tcPr>
                </a:tc>
                <a:tc>
                  <a:txBody>
                    <a:bodyPr/>
                    <a:lstStyle/>
                    <a:p>
                      <a:pPr algn="r"/>
                      <a:r>
                        <a:rPr lang="en-US" sz="1000" dirty="0">
                          <a:solidFill>
                            <a:schemeClr val="dk1"/>
                          </a:solidFill>
                          <a:effectLst/>
                          <a:latin typeface="Book Antiqua" panose="02040602050305030304" pitchFamily="18" charset="0"/>
                          <a:ea typeface="+mn-ea"/>
                          <a:cs typeface="+mn-cs"/>
                        </a:rPr>
                        <a:t>13%</a:t>
                      </a:r>
                      <a:endParaRPr lang="en-US" sz="1000" dirty="0">
                        <a:latin typeface="Book Antiqua" panose="02040602050305030304" pitchFamily="18" charset="0"/>
                      </a:endParaRPr>
                    </a:p>
                  </a:txBody>
                  <a:tcPr>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40699470"/>
                  </a:ext>
                </a:extLst>
              </a:tr>
            </a:tbl>
          </a:graphicData>
        </a:graphic>
      </p:graphicFrame>
      <p:sp>
        <p:nvSpPr>
          <p:cNvPr id="5" name="TextBox 4">
            <a:extLst>
              <a:ext uri="{FF2B5EF4-FFF2-40B4-BE49-F238E27FC236}">
                <a16:creationId xmlns:a16="http://schemas.microsoft.com/office/drawing/2014/main" id="{2B2BC26C-5531-4B0E-95C9-D0F5E8B6EA09}"/>
              </a:ext>
            </a:extLst>
          </p:cNvPr>
          <p:cNvSpPr txBox="1"/>
          <p:nvPr/>
        </p:nvSpPr>
        <p:spPr>
          <a:xfrm>
            <a:off x="141116" y="1883028"/>
            <a:ext cx="4327867" cy="1523494"/>
          </a:xfrm>
          <a:prstGeom prst="rect">
            <a:avLst/>
          </a:prstGeom>
          <a:noFill/>
        </p:spPr>
        <p:txBody>
          <a:bodyPr wrap="square" rtlCol="0">
            <a:spAutoFit/>
          </a:bodyPr>
          <a:lstStyle/>
          <a:p>
            <a:pPr marL="171450" indent="-171450">
              <a:buFont typeface="Arial" panose="020B0604020202020204" pitchFamily="34" charset="0"/>
              <a:buChar char="•"/>
            </a:pPr>
            <a:r>
              <a:rPr lang="en-US" sz="850" b="1" dirty="0">
                <a:latin typeface="Book Antiqua" panose="02040602050305030304" pitchFamily="18" charset="0"/>
              </a:rPr>
              <a:t>*</a:t>
            </a:r>
            <a:r>
              <a:rPr lang="en-US" sz="850" dirty="0">
                <a:latin typeface="Book Antiqua" panose="02040602050305030304" pitchFamily="18" charset="0"/>
              </a:rPr>
              <a:t> “Havens” is used as a shorthand descriptor of a set of countries that are low tax jurisdictions and serve as financial centers, as is commonly used in the literature </a:t>
            </a:r>
          </a:p>
          <a:p>
            <a:endParaRPr lang="en-US" sz="850" dirty="0">
              <a:latin typeface="Book Antiqua" panose="02040602050305030304" pitchFamily="18" charset="0"/>
            </a:endParaRPr>
          </a:p>
          <a:p>
            <a:pPr marL="171450" indent="-171450">
              <a:buFont typeface="Arial" panose="020B0604020202020204" pitchFamily="34" charset="0"/>
              <a:buChar char="•"/>
            </a:pPr>
            <a:r>
              <a:rPr lang="en-US" sz="850" dirty="0">
                <a:latin typeface="Book Antiqua" panose="02040602050305030304" pitchFamily="18" charset="0"/>
              </a:rPr>
              <a:t>The </a:t>
            </a:r>
            <a:r>
              <a:rPr lang="en-US" sz="850" b="1" dirty="0">
                <a:latin typeface="Book Antiqua" panose="02040602050305030304" pitchFamily="18" charset="0"/>
              </a:rPr>
              <a:t>IRS does not have any official designation of haven v. non-haven countries </a:t>
            </a:r>
            <a:r>
              <a:rPr lang="en-US" sz="850" dirty="0">
                <a:latin typeface="Book Antiqua" panose="02040602050305030304" pitchFamily="18" charset="0"/>
              </a:rPr>
              <a:t>and there is no such definition in FATCA law or administration. In line with previous literature, we use the list from Johannesen et al. (2020), which is the OECD (2000) list plus, </a:t>
            </a:r>
            <a:r>
              <a:rPr lang="en-US" sz="850" dirty="0">
                <a:effectLst/>
                <a:latin typeface="Book Antiqua" panose="02040602050305030304" pitchFamily="18" charset="0"/>
                <a:ea typeface="Times New Roman" panose="02020603050405020304" pitchFamily="18" charset="0"/>
              </a:rPr>
              <a:t>Switzerland, Singapore, Hong Kong, and Luxembourg. </a:t>
            </a:r>
          </a:p>
          <a:p>
            <a:endParaRPr lang="en-US" sz="850" dirty="0">
              <a:effectLst/>
              <a:latin typeface="Book Antiqua" panose="02040602050305030304" pitchFamily="18" charset="0"/>
              <a:ea typeface="Times New Roman" panose="02020603050405020304" pitchFamily="18" charset="0"/>
            </a:endParaRPr>
          </a:p>
          <a:p>
            <a:pPr marL="171450" indent="-171450">
              <a:buFont typeface="Arial" panose="020B0604020202020204" pitchFamily="34" charset="0"/>
              <a:buChar char="•"/>
            </a:pPr>
            <a:r>
              <a:rPr lang="en-US" sz="850" dirty="0">
                <a:latin typeface="Book Antiqua" panose="02040602050305030304" pitchFamily="18" charset="0"/>
                <a:ea typeface="Times New Roman" panose="02020603050405020304" pitchFamily="18" charset="0"/>
              </a:rPr>
              <a:t>Future work should refine the countries and institutions that potentially facilitate offshore tax evasion post-FATCA</a:t>
            </a:r>
            <a:endParaRPr lang="en-US" sz="850" dirty="0">
              <a:effectLst/>
              <a:latin typeface="Book Antiqua" panose="02040602050305030304" pitchFamily="18" charset="0"/>
              <a:ea typeface="Times New Roman" panose="02020603050405020304" pitchFamily="18" charset="0"/>
            </a:endParaRPr>
          </a:p>
          <a:p>
            <a:pPr marL="171450" indent="-171450">
              <a:buFont typeface="Arial" panose="020B0604020202020204" pitchFamily="34" charset="0"/>
              <a:buChar char="•"/>
            </a:pPr>
            <a:endParaRPr lang="en-US" sz="800" dirty="0">
              <a:latin typeface="Book Antiqua" panose="02040602050305030304" pitchFamily="18" charset="0"/>
            </a:endParaRPr>
          </a:p>
        </p:txBody>
      </p:sp>
    </p:spTree>
    <p:extLst>
      <p:ext uri="{BB962C8B-B14F-4D97-AF65-F5344CB8AC3E}">
        <p14:creationId xmlns:p14="http://schemas.microsoft.com/office/powerpoint/2010/main" val="4660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08" y="122813"/>
            <a:ext cx="4384789" cy="430887"/>
          </a:xfrm>
        </p:spPr>
        <p:txBody>
          <a:bodyPr/>
          <a:lstStyle/>
          <a:p>
            <a:pPr algn="ctr"/>
            <a:r>
              <a:rPr lang="en-US" b="1" dirty="0">
                <a:solidFill>
                  <a:schemeClr val="accent6">
                    <a:lumMod val="50000"/>
                  </a:schemeClr>
                </a:solidFill>
              </a:rPr>
              <a:t>Reported accounts and wealth </a:t>
            </a:r>
            <a:br>
              <a:rPr lang="en-US" b="1" dirty="0">
                <a:solidFill>
                  <a:schemeClr val="accent6">
                    <a:lumMod val="50000"/>
                  </a:schemeClr>
                </a:solidFill>
              </a:rPr>
            </a:br>
            <a:r>
              <a:rPr lang="en-US" b="1" dirty="0">
                <a:solidFill>
                  <a:schemeClr val="accent6">
                    <a:lumMod val="50000"/>
                  </a:schemeClr>
                </a:solidFill>
              </a:rPr>
              <a:t>by owner type and location (2018)</a:t>
            </a:r>
            <a:endParaRPr lang="en-US" dirty="0"/>
          </a:p>
        </p:txBody>
      </p:sp>
      <p:pic>
        <p:nvPicPr>
          <p:cNvPr id="5" name="Picture 4">
            <a:extLst>
              <a:ext uri="{FF2B5EF4-FFF2-40B4-BE49-F238E27FC236}">
                <a16:creationId xmlns:a16="http://schemas.microsoft.com/office/drawing/2014/main" id="{8FF2700E-20F4-BAB5-6862-8AFB5E580D22}"/>
              </a:ext>
            </a:extLst>
          </p:cNvPr>
          <p:cNvPicPr>
            <a:picLocks noChangeAspect="1"/>
          </p:cNvPicPr>
          <p:nvPr/>
        </p:nvPicPr>
        <p:blipFill>
          <a:blip r:embed="rId2"/>
          <a:stretch>
            <a:fillRect/>
          </a:stretch>
        </p:blipFill>
        <p:spPr>
          <a:xfrm>
            <a:off x="314325" y="587375"/>
            <a:ext cx="3981450" cy="2647311"/>
          </a:xfrm>
          <a:prstGeom prst="rect">
            <a:avLst/>
          </a:prstGeom>
        </p:spPr>
      </p:pic>
    </p:spTree>
    <p:extLst>
      <p:ext uri="{BB962C8B-B14F-4D97-AF65-F5344CB8AC3E}">
        <p14:creationId xmlns:p14="http://schemas.microsoft.com/office/powerpoint/2010/main" val="6322354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0.3"/>
</p:tagLst>
</file>

<file path=ppt/tags/tag2.xml><?xml version="1.0" encoding="utf-8"?>
<p:tagLst xmlns:a="http://schemas.openxmlformats.org/drawingml/2006/main" xmlns:r="http://schemas.openxmlformats.org/officeDocument/2006/relationships" xmlns:p="http://schemas.openxmlformats.org/presentationml/2006/main">
  <p:tag name="TIMING" val="|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BF7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38661</TotalTime>
  <Words>2488</Words>
  <Application>Microsoft Macintosh PowerPoint</Application>
  <PresentationFormat>Custom</PresentationFormat>
  <Paragraphs>346</Paragraphs>
  <Slides>32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Book Antiqua</vt:lpstr>
      <vt:lpstr>Calibri</vt:lpstr>
      <vt:lpstr>Cambria Math</vt:lpstr>
      <vt:lpstr>Times New Roman</vt:lpstr>
      <vt:lpstr>Wingdings</vt:lpstr>
      <vt:lpstr>Office Theme</vt:lpstr>
      <vt:lpstr>  The Offshore World According to FATCA  Niels Johannesen (University of Copenhagen) Daniel Reck (University of Maryland) Max Risch (Carnegie Mellon University)  Joel Slemrod (University of Michigan) John Guyton (Internal Revenue Service) Patrick Langetieg  (Internal Revenue Service)   AEA, Jan 2023 </vt:lpstr>
      <vt:lpstr>Introduction</vt:lpstr>
      <vt:lpstr>This Project</vt:lpstr>
      <vt:lpstr>FATCA Reporting Regime</vt:lpstr>
      <vt:lpstr>Reporting of Offshore Wealth</vt:lpstr>
      <vt:lpstr>Overview: Totals from FATCA Reports</vt:lpstr>
      <vt:lpstr>FATCA Reports by Owner Type (2018)</vt:lpstr>
      <vt:lpstr>FATCA Reports by Location of Accounts (2018)</vt:lpstr>
      <vt:lpstr>Reported accounts and wealth  by owner type and location (2018)</vt:lpstr>
      <vt:lpstr>Comparisons to Previous Literature</vt:lpstr>
      <vt:lpstr>PowerPoint Presentation</vt:lpstr>
      <vt:lpstr>Partnership account owners and their shareholders</vt:lpstr>
      <vt:lpstr>Shares of partnership assets  by industry and location (2018)</vt:lpstr>
      <vt:lpstr>Shares of Partnership foreign assets  by beneficial taxable owner type (2018)</vt:lpstr>
      <vt:lpstr>Beneficial individual owners of foreign assets across the income distribution</vt:lpstr>
      <vt:lpstr>Share of taxpayers with a foreign account by position in the income (AGI) distribution (2018)</vt:lpstr>
      <vt:lpstr>Share of taxpayers with a foreign account by position in the income, haven v non (2018)</vt:lpstr>
      <vt:lpstr>Comparisons to Previous Literature</vt:lpstr>
      <vt:lpstr>Distribution of assets held directly and held through pass-throughs (2018)</vt:lpstr>
      <vt:lpstr>Comparisons to Previous Literature</vt:lpstr>
      <vt:lpstr>Distribution of assets held in havens and held in non-havens (2018)</vt:lpstr>
      <vt:lpstr>Distribution of total assets (2018)</vt:lpstr>
      <vt:lpstr>Comparisons: Concentration of Offshore Wealth</vt:lpstr>
      <vt:lpstr>Takeaways + Next Steps</vt:lpstr>
      <vt:lpstr>Takeaways</vt:lpstr>
      <vt:lpstr>Further Research/Work In Progress</vt:lpstr>
      <vt:lpstr>Appendix</vt:lpstr>
      <vt:lpstr>Insights from the literature</vt:lpstr>
      <vt:lpstr>Pre-FATCA enforcement initiatives</vt:lpstr>
      <vt:lpstr>Matched and unmatched owner types (2018)</vt:lpstr>
      <vt:lpstr>Reported accounts and wealth  by owner type and location (2018)</vt:lpstr>
      <vt:lpstr>(Ad hoc) Robustness to $50K reporting threshold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Taxing Hidden Wealth: The Consequences of U.S. Enforcement Initiatives on Evasive Foreign Accounts</dc:title>
  <dc:creator>Niels Johannesen , Patrick Langetieg , Daniel Reck ,  Max Risch , Joel Slemrod</dc:creator>
  <cp:lastModifiedBy>Microsoft Office User</cp:lastModifiedBy>
  <cp:revision>408</cp:revision>
  <dcterms:created xsi:type="dcterms:W3CDTF">2016-11-13T15:49:15Z</dcterms:created>
  <dcterms:modified xsi:type="dcterms:W3CDTF">2023-01-03T18:53:17Z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2016-11-13T00:00:00Z</vt:filetime>
  </property>
  <property fmtid="{D5CDD505-2E9C-101B-9397-08002B2CF9AE}" pid="3" name="LastSaved">
    <vt:filetime>2016-11-13T00:00:00Z</vt:filetime>
  </property>
</Properties>
</file>